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embeddedFontLst>
    <p:embeddedFont>
      <p:font typeface="Quattrocento Sans" charset="-122" pitchFamily="34"/>
      <p:regular r:id="rId23"/>
    </p:embeddedFont>
    <p:embeddedFont>
      <p:font typeface="Oranienbaum" charset="-122" pitchFamily="34"/>
      <p:regular r:id="rId24"/>
    </p:embeddedFont>
    <p:embeddedFont>
      <p:font typeface="Unna" charset="-122" pitchFamily="34"/>
      <p:regular r:id="rId25"/>
    </p:embeddedFont>
    <p:embeddedFont>
      <p:font typeface="MiSans" charset="-122" pitchFamily="34"/>
      <p:regular r:id="rId26"/>
    </p:embeddedFont>
    <p:embeddedFont>
      <p:font typeface="Noto Sans SC" charset="-122" pitchFamily="34"/>
      <p:regular r:id="rId2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font" Target="fonts/font4.fntdata"/><Relationship Id="rId27" Type="http://schemas.openxmlformats.org/officeDocument/2006/relationships/font" Target="fonts/font5.fntdata"/></Relationships>
</file>

<file path=ppt/media/>
</file>

<file path=ppt/media/image-1-1.png>
</file>

<file path=ppt/media/image-16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s7qpyqgboansi/cover_parliament.png">    </p:cNvPr>
          <p:cNvPicPr>
            <a:picLocks noChangeAspect="1"/>
          </p:cNvPicPr>
          <p:nvPr/>
        </p:nvPicPr>
        <p:blipFill>
          <a:blip r:embed="rId1">
            <a:alphaModFix amt="4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A192F">
                  <a:alpha val="95000"/>
                </a:srgbClr>
              </a:gs>
              <a:gs pos="50000">
                <a:srgbClr val="0A192F">
                  <a:alpha val="8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38100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" name="Text 2"/>
          <p:cNvSpPr/>
          <p:nvPr/>
        </p:nvSpPr>
        <p:spPr>
          <a:xfrm>
            <a:off x="533400" y="457200"/>
            <a:ext cx="2714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12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STRATEGIC POLICY BRIEFING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33400" y="723900"/>
            <a:ext cx="2705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Classification: For Official Use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871234" y="381000"/>
            <a:ext cx="1943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Prepared for: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871234" y="609600"/>
            <a:ext cx="1943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PMO | Cabinet Secretariat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871234" y="838200"/>
            <a:ext cx="1943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NITI Aayog | NSCS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81000" y="1190625"/>
            <a:ext cx="8877300" cy="3429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Bharat: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B8860B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Civilizational State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to Global Knowledge Superpower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1000" y="484822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2" name="Text 9"/>
          <p:cNvSpPr/>
          <p:nvPr/>
        </p:nvSpPr>
        <p:spPr>
          <a:xfrm>
            <a:off x="381000" y="5114925"/>
            <a:ext cx="86487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8F9FA">
                    <a:alpha val="90000"/>
                  </a:srgbClr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Comprehensive National Governance Transformation Analysis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B8860B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2014–2025 Strategic Review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81000" y="60007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FF9933">
              <a:alpha val="20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514350" y="61341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8813" y="1898"/>
                </a:moveTo>
                <a:cubicBezTo>
                  <a:pt x="92720" y="-633"/>
                  <a:pt x="97780" y="-633"/>
                  <a:pt x="101687" y="1898"/>
                </a:cubicBezTo>
                <a:lnTo>
                  <a:pt x="185031" y="55476"/>
                </a:lnTo>
                <a:cubicBezTo>
                  <a:pt x="189458" y="58341"/>
                  <a:pt x="191505" y="63773"/>
                  <a:pt x="190016" y="68833"/>
                </a:cubicBezTo>
                <a:cubicBezTo>
                  <a:pt x="188528" y="73893"/>
                  <a:pt x="183877" y="77391"/>
                  <a:pt x="178594" y="77391"/>
                </a:cubicBezTo>
                <a:lnTo>
                  <a:pt x="166688" y="77391"/>
                </a:lnTo>
                <a:lnTo>
                  <a:pt x="166688" y="154781"/>
                </a:lnTo>
                <a:lnTo>
                  <a:pt x="185738" y="169069"/>
                </a:lnTo>
                <a:cubicBezTo>
                  <a:pt x="188751" y="171301"/>
                  <a:pt x="190500" y="174836"/>
                  <a:pt x="190500" y="178594"/>
                </a:cubicBezTo>
                <a:cubicBezTo>
                  <a:pt x="190500" y="185179"/>
                  <a:pt x="185179" y="190500"/>
                  <a:pt x="178594" y="190500"/>
                </a:cubicBezTo>
                <a:lnTo>
                  <a:pt x="11906" y="190500"/>
                </a:lnTo>
                <a:cubicBezTo>
                  <a:pt x="5321" y="190500"/>
                  <a:pt x="0" y="185179"/>
                  <a:pt x="0" y="178594"/>
                </a:cubicBezTo>
                <a:cubicBezTo>
                  <a:pt x="0" y="174836"/>
                  <a:pt x="1749" y="171301"/>
                  <a:pt x="4763" y="169069"/>
                </a:cubicBezTo>
                <a:lnTo>
                  <a:pt x="23812" y="154781"/>
                </a:lnTo>
                <a:lnTo>
                  <a:pt x="23812" y="154781"/>
                </a:lnTo>
                <a:lnTo>
                  <a:pt x="23812" y="77391"/>
                </a:lnTo>
                <a:lnTo>
                  <a:pt x="11906" y="77391"/>
                </a:lnTo>
                <a:cubicBezTo>
                  <a:pt x="6623" y="77391"/>
                  <a:pt x="1972" y="73893"/>
                  <a:pt x="484" y="68833"/>
                </a:cubicBezTo>
                <a:cubicBezTo>
                  <a:pt x="-1005" y="63773"/>
                  <a:pt x="1042" y="58303"/>
                  <a:pt x="5469" y="55476"/>
                </a:cubicBezTo>
                <a:lnTo>
                  <a:pt x="88813" y="1898"/>
                </a:lnTo>
                <a:close/>
                <a:moveTo>
                  <a:pt x="125016" y="77391"/>
                </a:moveTo>
                <a:lnTo>
                  <a:pt x="125016" y="154781"/>
                </a:lnTo>
                <a:lnTo>
                  <a:pt x="148828" y="154781"/>
                </a:lnTo>
                <a:lnTo>
                  <a:pt x="148828" y="77391"/>
                </a:lnTo>
                <a:lnTo>
                  <a:pt x="125016" y="77391"/>
                </a:lnTo>
                <a:close/>
                <a:moveTo>
                  <a:pt x="83344" y="154781"/>
                </a:moveTo>
                <a:lnTo>
                  <a:pt x="107156" y="154781"/>
                </a:lnTo>
                <a:lnTo>
                  <a:pt x="107156" y="77391"/>
                </a:lnTo>
                <a:lnTo>
                  <a:pt x="83344" y="77391"/>
                </a:lnTo>
                <a:lnTo>
                  <a:pt x="83344" y="154781"/>
                </a:lnTo>
                <a:close/>
                <a:moveTo>
                  <a:pt x="41672" y="77391"/>
                </a:moveTo>
                <a:lnTo>
                  <a:pt x="41672" y="154781"/>
                </a:lnTo>
                <a:lnTo>
                  <a:pt x="65484" y="154781"/>
                </a:lnTo>
                <a:lnTo>
                  <a:pt x="65484" y="77391"/>
                </a:lnTo>
                <a:lnTo>
                  <a:pt x="41672" y="77391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5" name="Text 12"/>
          <p:cNvSpPr/>
          <p:nvPr/>
        </p:nvSpPr>
        <p:spPr>
          <a:xfrm>
            <a:off x="990600" y="5981700"/>
            <a:ext cx="2543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Slides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90600" y="6210300"/>
            <a:ext cx="2562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 Strategic Briefing Slides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834081" y="5981700"/>
            <a:ext cx="2981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Analytical Standard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815031" y="6210300"/>
            <a:ext cx="3000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Prime Ministerial Briefing Grade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9518" y="474397"/>
            <a:ext cx="37952" cy="379518"/>
          </a:xfrm>
          <a:custGeom>
            <a:avLst/>
            <a:gdLst/>
            <a:ahLst/>
            <a:cxnLst/>
            <a:rect l="l" t="t" r="r" b="b"/>
            <a:pathLst>
              <a:path w="37952" h="379518">
                <a:moveTo>
                  <a:pt x="0" y="0"/>
                </a:moveTo>
                <a:lnTo>
                  <a:pt x="37952" y="0"/>
                </a:lnTo>
                <a:lnTo>
                  <a:pt x="37952" y="379518"/>
                </a:lnTo>
                <a:lnTo>
                  <a:pt x="0" y="379518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31325" y="379518"/>
            <a:ext cx="4734481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spc="6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CIVILIZATIONAL ROOTS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1325" y="607228"/>
            <a:ext cx="4800896" cy="3415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41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5,000 Years of Governance Continuity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79518" y="1024697"/>
            <a:ext cx="11508868" cy="4554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India's governance transformation draws on civilizational strengths while addressing modern challenges</a:t>
            </a:r>
            <a:pPr>
              <a:lnSpc>
                <a:spcPct val="130000"/>
              </a:lnSpc>
            </a:pPr>
            <a:r>
              <a:rPr lang="en-US" sz="1195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synthesizing ancient wisdom with cutting-edge systems to create a uniquely Indian governance paradigm.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98493" y="1631925"/>
            <a:ext cx="5626347" cy="2049395"/>
          </a:xfrm>
          <a:custGeom>
            <a:avLst/>
            <a:gdLst/>
            <a:ahLst/>
            <a:cxnLst/>
            <a:rect l="l" t="t" r="r" b="b"/>
            <a:pathLst>
              <a:path w="5626347" h="2049395">
                <a:moveTo>
                  <a:pt x="37952" y="0"/>
                </a:moveTo>
                <a:lnTo>
                  <a:pt x="5550438" y="0"/>
                </a:lnTo>
                <a:cubicBezTo>
                  <a:pt x="5592361" y="0"/>
                  <a:pt x="5626347" y="33986"/>
                  <a:pt x="5626347" y="75910"/>
                </a:cubicBezTo>
                <a:lnTo>
                  <a:pt x="5626347" y="1973485"/>
                </a:lnTo>
                <a:cubicBezTo>
                  <a:pt x="5626347" y="2015409"/>
                  <a:pt x="5592361" y="2049395"/>
                  <a:pt x="5550438" y="2049395"/>
                </a:cubicBezTo>
                <a:lnTo>
                  <a:pt x="37952" y="2049395"/>
                </a:lnTo>
                <a:cubicBezTo>
                  <a:pt x="16992" y="2049395"/>
                  <a:pt x="0" y="2032403"/>
                  <a:pt x="0" y="2011443"/>
                </a:cubicBezTo>
                <a:lnTo>
                  <a:pt x="0" y="37952"/>
                </a:lnTo>
                <a:cubicBezTo>
                  <a:pt x="0" y="17006"/>
                  <a:pt x="17006" y="0"/>
                  <a:pt x="37952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98493" y="1631925"/>
            <a:ext cx="37952" cy="2049395"/>
          </a:xfrm>
          <a:custGeom>
            <a:avLst/>
            <a:gdLst/>
            <a:ahLst/>
            <a:cxnLst/>
            <a:rect l="l" t="t" r="r" b="b"/>
            <a:pathLst>
              <a:path w="37952" h="2049395">
                <a:moveTo>
                  <a:pt x="37952" y="0"/>
                </a:moveTo>
                <a:lnTo>
                  <a:pt x="37952" y="0"/>
                </a:lnTo>
                <a:lnTo>
                  <a:pt x="37952" y="2049395"/>
                </a:lnTo>
                <a:lnTo>
                  <a:pt x="37952" y="2049395"/>
                </a:lnTo>
                <a:cubicBezTo>
                  <a:pt x="16992" y="2049395"/>
                  <a:pt x="0" y="2032403"/>
                  <a:pt x="0" y="2011443"/>
                </a:cubicBezTo>
                <a:lnTo>
                  <a:pt x="0" y="37952"/>
                </a:lnTo>
                <a:cubicBezTo>
                  <a:pt x="0" y="17006"/>
                  <a:pt x="17006" y="0"/>
                  <a:pt x="37952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8" name="Text 6"/>
          <p:cNvSpPr/>
          <p:nvPr/>
        </p:nvSpPr>
        <p:spPr>
          <a:xfrm>
            <a:off x="569276" y="1783732"/>
            <a:ext cx="5398637" cy="265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4" b="1" dirty="0">
                <a:solidFill>
                  <a:srgbClr val="FF99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Arthashastra: Original Governance Science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69276" y="2163250"/>
            <a:ext cx="5370173" cy="3795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Kautilya's treatise (300 BCE) — world's most comprehensive ancient work on statecraft, economics, and governance.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69276" y="2656623"/>
            <a:ext cx="5370173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Saptanga Theory:</a:t>
            </a:r>
            <a:pPr>
              <a:lnSpc>
                <a:spcPct val="120000"/>
              </a:lnSpc>
            </a:pPr>
            <a:r>
              <a:rPr lang="en-US" sz="10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7 pillars of state — maps to modern governance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69276" y="2884333"/>
            <a:ext cx="5370173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Revenue Systems:</a:t>
            </a:r>
            <a:pPr>
              <a:lnSpc>
                <a:spcPct val="120000"/>
              </a:lnSpc>
            </a:pPr>
            <a:r>
              <a:rPr lang="en-US" sz="10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Detailed tax, accounting, auditing frameworks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69276" y="3112044"/>
            <a:ext cx="5370173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Intelligence Networks:</a:t>
            </a:r>
            <a:pPr>
              <a:lnSpc>
                <a:spcPct val="120000"/>
              </a:lnSpc>
            </a:pPr>
            <a:r>
              <a:rPr lang="en-US" sz="10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Precursor to modern RAW/IB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69276" y="3339754"/>
            <a:ext cx="5370173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Mandala Theory:</a:t>
            </a:r>
            <a:pPr>
              <a:lnSpc>
                <a:spcPct val="120000"/>
              </a:lnSpc>
            </a:pPr>
            <a:r>
              <a:rPr lang="en-US" sz="10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Concentric circles of allies — foreign policy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98493" y="3795175"/>
            <a:ext cx="5626347" cy="1859636"/>
          </a:xfrm>
          <a:custGeom>
            <a:avLst/>
            <a:gdLst/>
            <a:ahLst/>
            <a:cxnLst/>
            <a:rect l="l" t="t" r="r" b="b"/>
            <a:pathLst>
              <a:path w="5626347" h="1859636">
                <a:moveTo>
                  <a:pt x="37952" y="0"/>
                </a:moveTo>
                <a:lnTo>
                  <a:pt x="5550437" y="0"/>
                </a:lnTo>
                <a:cubicBezTo>
                  <a:pt x="5592333" y="0"/>
                  <a:pt x="5626347" y="34014"/>
                  <a:pt x="5626347" y="75910"/>
                </a:cubicBezTo>
                <a:lnTo>
                  <a:pt x="5626347" y="1783725"/>
                </a:lnTo>
                <a:cubicBezTo>
                  <a:pt x="5626347" y="1825650"/>
                  <a:pt x="5592361" y="1859636"/>
                  <a:pt x="5550437" y="1859636"/>
                </a:cubicBezTo>
                <a:lnTo>
                  <a:pt x="37952" y="1859636"/>
                </a:lnTo>
                <a:cubicBezTo>
                  <a:pt x="16992" y="1859636"/>
                  <a:pt x="0" y="1842644"/>
                  <a:pt x="0" y="1821684"/>
                </a:cubicBezTo>
                <a:lnTo>
                  <a:pt x="0" y="37952"/>
                </a:lnTo>
                <a:cubicBezTo>
                  <a:pt x="0" y="17006"/>
                  <a:pt x="17006" y="0"/>
                  <a:pt x="37952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398493" y="3795175"/>
            <a:ext cx="37952" cy="1859636"/>
          </a:xfrm>
          <a:custGeom>
            <a:avLst/>
            <a:gdLst/>
            <a:ahLst/>
            <a:cxnLst/>
            <a:rect l="l" t="t" r="r" b="b"/>
            <a:pathLst>
              <a:path w="37952" h="1859636">
                <a:moveTo>
                  <a:pt x="37952" y="0"/>
                </a:moveTo>
                <a:lnTo>
                  <a:pt x="37952" y="0"/>
                </a:lnTo>
                <a:lnTo>
                  <a:pt x="37952" y="1859636"/>
                </a:lnTo>
                <a:lnTo>
                  <a:pt x="37952" y="1859636"/>
                </a:lnTo>
                <a:cubicBezTo>
                  <a:pt x="16992" y="1859636"/>
                  <a:pt x="0" y="1842644"/>
                  <a:pt x="0" y="1821684"/>
                </a:cubicBezTo>
                <a:lnTo>
                  <a:pt x="0" y="37952"/>
                </a:lnTo>
                <a:cubicBezTo>
                  <a:pt x="0" y="17006"/>
                  <a:pt x="17006" y="0"/>
                  <a:pt x="37952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6" name="Text 14"/>
          <p:cNvSpPr/>
          <p:nvPr/>
        </p:nvSpPr>
        <p:spPr>
          <a:xfrm>
            <a:off x="569276" y="3946982"/>
            <a:ext cx="5398637" cy="265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4" b="1" dirty="0">
                <a:solidFill>
                  <a:srgbClr val="B8860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Administrative Evolution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88252" y="4364451"/>
            <a:ext cx="151807" cy="151807"/>
          </a:xfrm>
          <a:custGeom>
            <a:avLst/>
            <a:gdLst/>
            <a:ahLst/>
            <a:cxnLst/>
            <a:rect l="l" t="t" r="r" b="b"/>
            <a:pathLst>
              <a:path w="151807" h="151807">
                <a:moveTo>
                  <a:pt x="70774" y="1512"/>
                </a:moveTo>
                <a:cubicBezTo>
                  <a:pt x="73887" y="-504"/>
                  <a:pt x="77920" y="-504"/>
                  <a:pt x="81033" y="1512"/>
                </a:cubicBezTo>
                <a:lnTo>
                  <a:pt x="147448" y="44208"/>
                </a:lnTo>
                <a:cubicBezTo>
                  <a:pt x="150977" y="46491"/>
                  <a:pt x="152608" y="50820"/>
                  <a:pt x="151422" y="54852"/>
                </a:cubicBezTo>
                <a:cubicBezTo>
                  <a:pt x="150236" y="58885"/>
                  <a:pt x="146529" y="61672"/>
                  <a:pt x="142319" y="61672"/>
                </a:cubicBezTo>
                <a:lnTo>
                  <a:pt x="132831" y="61672"/>
                </a:lnTo>
                <a:lnTo>
                  <a:pt x="132831" y="123343"/>
                </a:lnTo>
                <a:lnTo>
                  <a:pt x="148012" y="134729"/>
                </a:lnTo>
                <a:cubicBezTo>
                  <a:pt x="150413" y="136508"/>
                  <a:pt x="151807" y="139324"/>
                  <a:pt x="151807" y="142319"/>
                </a:cubicBezTo>
                <a:cubicBezTo>
                  <a:pt x="151807" y="147567"/>
                  <a:pt x="147567" y="151807"/>
                  <a:pt x="142319" y="151807"/>
                </a:cubicBezTo>
                <a:lnTo>
                  <a:pt x="9488" y="151807"/>
                </a:lnTo>
                <a:cubicBezTo>
                  <a:pt x="4240" y="151807"/>
                  <a:pt x="0" y="147567"/>
                  <a:pt x="0" y="142319"/>
                </a:cubicBezTo>
                <a:cubicBezTo>
                  <a:pt x="0" y="139324"/>
                  <a:pt x="1394" y="136508"/>
                  <a:pt x="3795" y="134729"/>
                </a:cubicBezTo>
                <a:lnTo>
                  <a:pt x="18976" y="123343"/>
                </a:lnTo>
                <a:lnTo>
                  <a:pt x="18976" y="123343"/>
                </a:lnTo>
                <a:lnTo>
                  <a:pt x="18976" y="61672"/>
                </a:lnTo>
                <a:lnTo>
                  <a:pt x="9488" y="61672"/>
                </a:lnTo>
                <a:cubicBezTo>
                  <a:pt x="5278" y="61672"/>
                  <a:pt x="1571" y="58885"/>
                  <a:pt x="385" y="54852"/>
                </a:cubicBezTo>
                <a:cubicBezTo>
                  <a:pt x="-801" y="50820"/>
                  <a:pt x="830" y="46461"/>
                  <a:pt x="4359" y="44208"/>
                </a:cubicBezTo>
                <a:lnTo>
                  <a:pt x="70774" y="1512"/>
                </a:lnTo>
                <a:close/>
                <a:moveTo>
                  <a:pt x="99623" y="61672"/>
                </a:moveTo>
                <a:lnTo>
                  <a:pt x="99623" y="123343"/>
                </a:lnTo>
                <a:lnTo>
                  <a:pt x="118599" y="123343"/>
                </a:lnTo>
                <a:lnTo>
                  <a:pt x="118599" y="61672"/>
                </a:lnTo>
                <a:lnTo>
                  <a:pt x="99623" y="61672"/>
                </a:lnTo>
                <a:close/>
                <a:moveTo>
                  <a:pt x="66416" y="123343"/>
                </a:moveTo>
                <a:lnTo>
                  <a:pt x="85391" y="123343"/>
                </a:lnTo>
                <a:lnTo>
                  <a:pt x="85391" y="61672"/>
                </a:lnTo>
                <a:lnTo>
                  <a:pt x="66416" y="61672"/>
                </a:lnTo>
                <a:lnTo>
                  <a:pt x="66416" y="123343"/>
                </a:lnTo>
                <a:close/>
                <a:moveTo>
                  <a:pt x="33208" y="61672"/>
                </a:moveTo>
                <a:lnTo>
                  <a:pt x="33208" y="123343"/>
                </a:lnTo>
                <a:lnTo>
                  <a:pt x="52184" y="123343"/>
                </a:lnTo>
                <a:lnTo>
                  <a:pt x="52184" y="61672"/>
                </a:lnTo>
                <a:lnTo>
                  <a:pt x="33208" y="61672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8" name="Text 16"/>
          <p:cNvSpPr/>
          <p:nvPr/>
        </p:nvSpPr>
        <p:spPr>
          <a:xfrm>
            <a:off x="834939" y="4326500"/>
            <a:ext cx="3396682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Mauryan Empire (322-185 BCE)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34939" y="4516258"/>
            <a:ext cx="3387194" cy="1518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6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Centralized bureaucracy, provincial governors, Ashoka's Dhamma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78764" y="4781805"/>
            <a:ext cx="170783" cy="151807"/>
          </a:xfrm>
          <a:custGeom>
            <a:avLst/>
            <a:gdLst/>
            <a:ahLst/>
            <a:cxnLst/>
            <a:rect l="l" t="t" r="r" b="b"/>
            <a:pathLst>
              <a:path w="170783" h="151807">
                <a:moveTo>
                  <a:pt x="92804" y="25855"/>
                </a:moveTo>
                <a:cubicBezTo>
                  <a:pt x="95532" y="23690"/>
                  <a:pt x="97251" y="20340"/>
                  <a:pt x="97251" y="16604"/>
                </a:cubicBezTo>
                <a:cubicBezTo>
                  <a:pt x="97251" y="10051"/>
                  <a:pt x="91944" y="4744"/>
                  <a:pt x="85391" y="4744"/>
                </a:cubicBezTo>
                <a:cubicBezTo>
                  <a:pt x="78839" y="4744"/>
                  <a:pt x="73532" y="10051"/>
                  <a:pt x="73532" y="16604"/>
                </a:cubicBezTo>
                <a:cubicBezTo>
                  <a:pt x="73532" y="20340"/>
                  <a:pt x="75281" y="23690"/>
                  <a:pt x="77979" y="25855"/>
                </a:cubicBezTo>
                <a:lnTo>
                  <a:pt x="57699" y="57758"/>
                </a:lnTo>
                <a:cubicBezTo>
                  <a:pt x="54734" y="62413"/>
                  <a:pt x="48418" y="63569"/>
                  <a:pt x="44000" y="60248"/>
                </a:cubicBezTo>
                <a:lnTo>
                  <a:pt x="26359" y="47054"/>
                </a:lnTo>
                <a:cubicBezTo>
                  <a:pt x="27693" y="45157"/>
                  <a:pt x="28464" y="42814"/>
                  <a:pt x="28464" y="40324"/>
                </a:cubicBezTo>
                <a:cubicBezTo>
                  <a:pt x="28464" y="33771"/>
                  <a:pt x="23156" y="28464"/>
                  <a:pt x="16604" y="28464"/>
                </a:cubicBezTo>
                <a:cubicBezTo>
                  <a:pt x="10051" y="28464"/>
                  <a:pt x="4744" y="33771"/>
                  <a:pt x="4744" y="40324"/>
                </a:cubicBezTo>
                <a:cubicBezTo>
                  <a:pt x="4744" y="46787"/>
                  <a:pt x="9933" y="52065"/>
                  <a:pt x="16367" y="52184"/>
                </a:cubicBezTo>
                <a:lnTo>
                  <a:pt x="26033" y="116672"/>
                </a:lnTo>
                <a:cubicBezTo>
                  <a:pt x="27426" y="125952"/>
                  <a:pt x="35402" y="132831"/>
                  <a:pt x="44801" y="132831"/>
                </a:cubicBezTo>
                <a:lnTo>
                  <a:pt x="125982" y="132831"/>
                </a:lnTo>
                <a:cubicBezTo>
                  <a:pt x="135381" y="132831"/>
                  <a:pt x="143357" y="125952"/>
                  <a:pt x="144750" y="116672"/>
                </a:cubicBezTo>
                <a:lnTo>
                  <a:pt x="154416" y="52184"/>
                </a:lnTo>
                <a:cubicBezTo>
                  <a:pt x="160850" y="52065"/>
                  <a:pt x="166039" y="46787"/>
                  <a:pt x="166039" y="40324"/>
                </a:cubicBezTo>
                <a:cubicBezTo>
                  <a:pt x="166039" y="33771"/>
                  <a:pt x="160732" y="28464"/>
                  <a:pt x="154179" y="28464"/>
                </a:cubicBezTo>
                <a:cubicBezTo>
                  <a:pt x="147626" y="28464"/>
                  <a:pt x="142319" y="33771"/>
                  <a:pt x="142319" y="40324"/>
                </a:cubicBezTo>
                <a:cubicBezTo>
                  <a:pt x="142319" y="42814"/>
                  <a:pt x="143090" y="45157"/>
                  <a:pt x="144424" y="47054"/>
                </a:cubicBezTo>
                <a:lnTo>
                  <a:pt x="126812" y="60278"/>
                </a:lnTo>
                <a:cubicBezTo>
                  <a:pt x="122394" y="63599"/>
                  <a:pt x="116079" y="62442"/>
                  <a:pt x="113114" y="57787"/>
                </a:cubicBezTo>
                <a:lnTo>
                  <a:pt x="92804" y="25855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1" name="Text 19"/>
          <p:cNvSpPr/>
          <p:nvPr/>
        </p:nvSpPr>
        <p:spPr>
          <a:xfrm>
            <a:off x="834939" y="4743853"/>
            <a:ext cx="3055116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Gupta Empire (320-550 CE)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34939" y="4933612"/>
            <a:ext cx="3045628" cy="1518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6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Decentralized governance, village panchayats, Golden Age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78764" y="5199154"/>
            <a:ext cx="170783" cy="151807"/>
          </a:xfrm>
          <a:custGeom>
            <a:avLst/>
            <a:gdLst/>
            <a:ahLst/>
            <a:cxnLst/>
            <a:rect l="l" t="t" r="r" b="b"/>
            <a:pathLst>
              <a:path w="170783" h="151807">
                <a:moveTo>
                  <a:pt x="28464" y="28464"/>
                </a:moveTo>
                <a:cubicBezTo>
                  <a:pt x="28464" y="17997"/>
                  <a:pt x="36973" y="9488"/>
                  <a:pt x="47440" y="9488"/>
                </a:cubicBezTo>
                <a:lnTo>
                  <a:pt x="123343" y="9488"/>
                </a:lnTo>
                <a:cubicBezTo>
                  <a:pt x="133810" y="9488"/>
                  <a:pt x="142319" y="17997"/>
                  <a:pt x="142319" y="28464"/>
                </a:cubicBezTo>
                <a:lnTo>
                  <a:pt x="142319" y="94879"/>
                </a:lnTo>
                <a:cubicBezTo>
                  <a:pt x="142319" y="105346"/>
                  <a:pt x="133810" y="113855"/>
                  <a:pt x="123343" y="113855"/>
                </a:cubicBezTo>
                <a:lnTo>
                  <a:pt x="47440" y="113855"/>
                </a:lnTo>
                <a:cubicBezTo>
                  <a:pt x="36973" y="113855"/>
                  <a:pt x="28464" y="105346"/>
                  <a:pt x="28464" y="94879"/>
                </a:cubicBezTo>
                <a:lnTo>
                  <a:pt x="28464" y="28464"/>
                </a:lnTo>
                <a:close/>
                <a:moveTo>
                  <a:pt x="108133" y="34275"/>
                </a:moveTo>
                <a:cubicBezTo>
                  <a:pt x="104812" y="32200"/>
                  <a:pt x="100424" y="33208"/>
                  <a:pt x="98319" y="36529"/>
                </a:cubicBezTo>
                <a:lnTo>
                  <a:pt x="80114" y="65674"/>
                </a:lnTo>
                <a:lnTo>
                  <a:pt x="72108" y="55000"/>
                </a:lnTo>
                <a:cubicBezTo>
                  <a:pt x="69736" y="51858"/>
                  <a:pt x="65289" y="51205"/>
                  <a:pt x="62146" y="53577"/>
                </a:cubicBezTo>
                <a:cubicBezTo>
                  <a:pt x="59003" y="55949"/>
                  <a:pt x="58351" y="60397"/>
                  <a:pt x="60723" y="63540"/>
                </a:cubicBezTo>
                <a:lnTo>
                  <a:pt x="74955" y="82515"/>
                </a:lnTo>
                <a:cubicBezTo>
                  <a:pt x="76348" y="84383"/>
                  <a:pt x="78602" y="85451"/>
                  <a:pt x="80944" y="85362"/>
                </a:cubicBezTo>
                <a:cubicBezTo>
                  <a:pt x="83286" y="85273"/>
                  <a:pt x="85421" y="84028"/>
                  <a:pt x="86666" y="82011"/>
                </a:cubicBezTo>
                <a:lnTo>
                  <a:pt x="110386" y="44060"/>
                </a:lnTo>
                <a:cubicBezTo>
                  <a:pt x="112462" y="40739"/>
                  <a:pt x="111454" y="36351"/>
                  <a:pt x="108133" y="34246"/>
                </a:cubicBezTo>
                <a:close/>
                <a:moveTo>
                  <a:pt x="14232" y="92507"/>
                </a:moveTo>
                <a:lnTo>
                  <a:pt x="14232" y="123343"/>
                </a:lnTo>
                <a:cubicBezTo>
                  <a:pt x="14232" y="125952"/>
                  <a:pt x="16367" y="128087"/>
                  <a:pt x="18976" y="128087"/>
                </a:cubicBezTo>
                <a:lnTo>
                  <a:pt x="151807" y="128087"/>
                </a:lnTo>
                <a:cubicBezTo>
                  <a:pt x="154416" y="128087"/>
                  <a:pt x="156551" y="125952"/>
                  <a:pt x="156551" y="123343"/>
                </a:cubicBezTo>
                <a:lnTo>
                  <a:pt x="156551" y="92507"/>
                </a:lnTo>
                <a:cubicBezTo>
                  <a:pt x="156551" y="88564"/>
                  <a:pt x="159724" y="85391"/>
                  <a:pt x="163667" y="85391"/>
                </a:cubicBezTo>
                <a:cubicBezTo>
                  <a:pt x="167610" y="85391"/>
                  <a:pt x="170783" y="88564"/>
                  <a:pt x="170783" y="92507"/>
                </a:cubicBezTo>
                <a:lnTo>
                  <a:pt x="170783" y="123343"/>
                </a:lnTo>
                <a:cubicBezTo>
                  <a:pt x="170783" y="133810"/>
                  <a:pt x="162273" y="142319"/>
                  <a:pt x="151807" y="142319"/>
                </a:cubicBezTo>
                <a:lnTo>
                  <a:pt x="18976" y="142319"/>
                </a:lnTo>
                <a:cubicBezTo>
                  <a:pt x="8509" y="142319"/>
                  <a:pt x="0" y="133810"/>
                  <a:pt x="0" y="123343"/>
                </a:cubicBezTo>
                <a:lnTo>
                  <a:pt x="0" y="92507"/>
                </a:lnTo>
                <a:cubicBezTo>
                  <a:pt x="0" y="88564"/>
                  <a:pt x="3173" y="85391"/>
                  <a:pt x="7116" y="85391"/>
                </a:cubicBezTo>
                <a:cubicBezTo>
                  <a:pt x="11059" y="85391"/>
                  <a:pt x="14232" y="88564"/>
                  <a:pt x="14232" y="92507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4" name="Text 22"/>
          <p:cNvSpPr/>
          <p:nvPr/>
        </p:nvSpPr>
        <p:spPr>
          <a:xfrm>
            <a:off x="834939" y="5161202"/>
            <a:ext cx="3074092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Chola Empire (300 BCE-1279 CE)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34939" y="5350961"/>
            <a:ext cx="3064604" cy="1518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6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Uttaramerur inscription: Democratic village council elections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177241" y="1635720"/>
            <a:ext cx="5633937" cy="2948851"/>
          </a:xfrm>
          <a:custGeom>
            <a:avLst/>
            <a:gdLst/>
            <a:ahLst/>
            <a:cxnLst/>
            <a:rect l="l" t="t" r="r" b="b"/>
            <a:pathLst>
              <a:path w="5633937" h="2948851">
                <a:moveTo>
                  <a:pt x="75903" y="0"/>
                </a:moveTo>
                <a:lnTo>
                  <a:pt x="5558034" y="0"/>
                </a:lnTo>
                <a:cubicBezTo>
                  <a:pt x="5599954" y="0"/>
                  <a:pt x="5633937" y="33983"/>
                  <a:pt x="5633937" y="75903"/>
                </a:cubicBezTo>
                <a:lnTo>
                  <a:pt x="5633937" y="2872948"/>
                </a:lnTo>
                <a:cubicBezTo>
                  <a:pt x="5633937" y="2914868"/>
                  <a:pt x="5599954" y="2948851"/>
                  <a:pt x="5558034" y="2948851"/>
                </a:cubicBezTo>
                <a:lnTo>
                  <a:pt x="75903" y="2948851"/>
                </a:lnTo>
                <a:cubicBezTo>
                  <a:pt x="33983" y="2948851"/>
                  <a:pt x="0" y="2914868"/>
                  <a:pt x="0" y="2872948"/>
                </a:cubicBezTo>
                <a:lnTo>
                  <a:pt x="0" y="75903"/>
                </a:lnTo>
                <a:cubicBezTo>
                  <a:pt x="0" y="34011"/>
                  <a:pt x="34011" y="0"/>
                  <a:pt x="75903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332843" y="1791325"/>
            <a:ext cx="5408125" cy="265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5" b="1" dirty="0">
                <a:solidFill>
                  <a:srgbClr val="FF99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Knowledge Traditions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36638" y="2174638"/>
            <a:ext cx="5311348" cy="500963"/>
          </a:xfrm>
          <a:custGeom>
            <a:avLst/>
            <a:gdLst/>
            <a:ahLst/>
            <a:cxnLst/>
            <a:rect l="l" t="t" r="r" b="b"/>
            <a:pathLst>
              <a:path w="5311348" h="500963">
                <a:moveTo>
                  <a:pt x="37953" y="0"/>
                </a:moveTo>
                <a:lnTo>
                  <a:pt x="5273395" y="0"/>
                </a:lnTo>
                <a:cubicBezTo>
                  <a:pt x="5294355" y="0"/>
                  <a:pt x="5311348" y="16992"/>
                  <a:pt x="5311348" y="37953"/>
                </a:cubicBezTo>
                <a:lnTo>
                  <a:pt x="5311348" y="463010"/>
                </a:lnTo>
                <a:cubicBezTo>
                  <a:pt x="5311348" y="483971"/>
                  <a:pt x="5294355" y="500963"/>
                  <a:pt x="5273395" y="500963"/>
                </a:cubicBezTo>
                <a:lnTo>
                  <a:pt x="37953" y="500963"/>
                </a:lnTo>
                <a:cubicBezTo>
                  <a:pt x="16992" y="500963"/>
                  <a:pt x="0" y="483971"/>
                  <a:pt x="0" y="463010"/>
                </a:cubicBezTo>
                <a:lnTo>
                  <a:pt x="0" y="37953"/>
                </a:lnTo>
                <a:cubicBezTo>
                  <a:pt x="0" y="17006"/>
                  <a:pt x="17006" y="0"/>
                  <a:pt x="37953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435312" y="2284698"/>
            <a:ext cx="132831" cy="132831"/>
          </a:xfrm>
          <a:custGeom>
            <a:avLst/>
            <a:gdLst/>
            <a:ahLst/>
            <a:cxnLst/>
            <a:rect l="l" t="t" r="r" b="b"/>
            <a:pathLst>
              <a:path w="132831" h="132831">
                <a:moveTo>
                  <a:pt x="31132" y="14528"/>
                </a:moveTo>
                <a:cubicBezTo>
                  <a:pt x="31132" y="6512"/>
                  <a:pt x="37644" y="0"/>
                  <a:pt x="45661" y="0"/>
                </a:cubicBezTo>
                <a:lnTo>
                  <a:pt x="51887" y="0"/>
                </a:lnTo>
                <a:cubicBezTo>
                  <a:pt x="56479" y="0"/>
                  <a:pt x="60189" y="3710"/>
                  <a:pt x="60189" y="8302"/>
                </a:cubicBezTo>
                <a:lnTo>
                  <a:pt x="60189" y="124529"/>
                </a:lnTo>
                <a:cubicBezTo>
                  <a:pt x="60189" y="129121"/>
                  <a:pt x="56479" y="132831"/>
                  <a:pt x="51887" y="132831"/>
                </a:cubicBezTo>
                <a:lnTo>
                  <a:pt x="43585" y="132831"/>
                </a:lnTo>
                <a:cubicBezTo>
                  <a:pt x="35854" y="132831"/>
                  <a:pt x="29342" y="127539"/>
                  <a:pt x="27500" y="120378"/>
                </a:cubicBezTo>
                <a:cubicBezTo>
                  <a:pt x="27319" y="120378"/>
                  <a:pt x="27163" y="120378"/>
                  <a:pt x="26981" y="120378"/>
                </a:cubicBezTo>
                <a:cubicBezTo>
                  <a:pt x="15514" y="120378"/>
                  <a:pt x="6226" y="111090"/>
                  <a:pt x="6226" y="99623"/>
                </a:cubicBezTo>
                <a:cubicBezTo>
                  <a:pt x="6226" y="94954"/>
                  <a:pt x="7783" y="90647"/>
                  <a:pt x="10377" y="87170"/>
                </a:cubicBezTo>
                <a:cubicBezTo>
                  <a:pt x="5344" y="83383"/>
                  <a:pt x="2075" y="77364"/>
                  <a:pt x="2075" y="70567"/>
                </a:cubicBezTo>
                <a:cubicBezTo>
                  <a:pt x="2075" y="62550"/>
                  <a:pt x="6642" y="55571"/>
                  <a:pt x="13283" y="52121"/>
                </a:cubicBezTo>
                <a:cubicBezTo>
                  <a:pt x="11441" y="49007"/>
                  <a:pt x="10377" y="45375"/>
                  <a:pt x="10377" y="41510"/>
                </a:cubicBezTo>
                <a:cubicBezTo>
                  <a:pt x="10377" y="30043"/>
                  <a:pt x="19665" y="20755"/>
                  <a:pt x="31132" y="20755"/>
                </a:cubicBezTo>
                <a:lnTo>
                  <a:pt x="31132" y="14528"/>
                </a:lnTo>
                <a:close/>
                <a:moveTo>
                  <a:pt x="101699" y="14528"/>
                </a:moveTo>
                <a:lnTo>
                  <a:pt x="101699" y="20755"/>
                </a:lnTo>
                <a:cubicBezTo>
                  <a:pt x="113166" y="20755"/>
                  <a:pt x="122454" y="30043"/>
                  <a:pt x="122454" y="41510"/>
                </a:cubicBezTo>
                <a:cubicBezTo>
                  <a:pt x="122454" y="45401"/>
                  <a:pt x="121390" y="49033"/>
                  <a:pt x="119548" y="52121"/>
                </a:cubicBezTo>
                <a:cubicBezTo>
                  <a:pt x="126216" y="55571"/>
                  <a:pt x="130756" y="62524"/>
                  <a:pt x="130756" y="70567"/>
                </a:cubicBezTo>
                <a:cubicBezTo>
                  <a:pt x="130756" y="77364"/>
                  <a:pt x="127487" y="83383"/>
                  <a:pt x="122454" y="87170"/>
                </a:cubicBezTo>
                <a:cubicBezTo>
                  <a:pt x="125048" y="90647"/>
                  <a:pt x="126605" y="94954"/>
                  <a:pt x="126605" y="99623"/>
                </a:cubicBezTo>
                <a:cubicBezTo>
                  <a:pt x="126605" y="111090"/>
                  <a:pt x="117317" y="120378"/>
                  <a:pt x="105850" y="120378"/>
                </a:cubicBezTo>
                <a:cubicBezTo>
                  <a:pt x="105668" y="120378"/>
                  <a:pt x="105513" y="120378"/>
                  <a:pt x="105331" y="120378"/>
                </a:cubicBezTo>
                <a:cubicBezTo>
                  <a:pt x="103489" y="127539"/>
                  <a:pt x="96977" y="132831"/>
                  <a:pt x="89246" y="132831"/>
                </a:cubicBezTo>
                <a:lnTo>
                  <a:pt x="80944" y="132831"/>
                </a:lnTo>
                <a:cubicBezTo>
                  <a:pt x="76352" y="132831"/>
                  <a:pt x="72642" y="129121"/>
                  <a:pt x="72642" y="124529"/>
                </a:cubicBezTo>
                <a:lnTo>
                  <a:pt x="72642" y="8302"/>
                </a:lnTo>
                <a:cubicBezTo>
                  <a:pt x="72642" y="3710"/>
                  <a:pt x="76352" y="0"/>
                  <a:pt x="80944" y="0"/>
                </a:cubicBezTo>
                <a:lnTo>
                  <a:pt x="87170" y="0"/>
                </a:lnTo>
                <a:cubicBezTo>
                  <a:pt x="95187" y="0"/>
                  <a:pt x="101699" y="6512"/>
                  <a:pt x="101699" y="14528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0" name="Text 28"/>
          <p:cNvSpPr/>
          <p:nvPr/>
        </p:nvSpPr>
        <p:spPr>
          <a:xfrm>
            <a:off x="6643826" y="2254335"/>
            <a:ext cx="4990877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Philosophical Systems (Shaddarshana)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416337" y="2444094"/>
            <a:ext cx="5208878" cy="1518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6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Nyaya, Vaisheshika, Samkhya, Yoga, Mimamsa, Vedanta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36638" y="2758976"/>
            <a:ext cx="5311348" cy="500963"/>
          </a:xfrm>
          <a:custGeom>
            <a:avLst/>
            <a:gdLst/>
            <a:ahLst/>
            <a:cxnLst/>
            <a:rect l="l" t="t" r="r" b="b"/>
            <a:pathLst>
              <a:path w="5311348" h="500963">
                <a:moveTo>
                  <a:pt x="37953" y="0"/>
                </a:moveTo>
                <a:lnTo>
                  <a:pt x="5273395" y="0"/>
                </a:lnTo>
                <a:cubicBezTo>
                  <a:pt x="5294355" y="0"/>
                  <a:pt x="5311348" y="16992"/>
                  <a:pt x="5311348" y="37953"/>
                </a:cubicBezTo>
                <a:lnTo>
                  <a:pt x="5311348" y="463010"/>
                </a:lnTo>
                <a:cubicBezTo>
                  <a:pt x="5311348" y="483971"/>
                  <a:pt x="5294355" y="500963"/>
                  <a:pt x="5273395" y="500963"/>
                </a:cubicBezTo>
                <a:lnTo>
                  <a:pt x="37953" y="500963"/>
                </a:lnTo>
                <a:cubicBezTo>
                  <a:pt x="16992" y="500963"/>
                  <a:pt x="0" y="483971"/>
                  <a:pt x="0" y="463010"/>
                </a:cubicBezTo>
                <a:lnTo>
                  <a:pt x="0" y="37953"/>
                </a:lnTo>
                <a:cubicBezTo>
                  <a:pt x="0" y="17006"/>
                  <a:pt x="17006" y="0"/>
                  <a:pt x="37953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6451916" y="2869036"/>
            <a:ext cx="99623" cy="132831"/>
          </a:xfrm>
          <a:custGeom>
            <a:avLst/>
            <a:gdLst/>
            <a:ahLst/>
            <a:cxnLst/>
            <a:rect l="l" t="t" r="r" b="b"/>
            <a:pathLst>
              <a:path w="99623" h="132831">
                <a:moveTo>
                  <a:pt x="16604" y="0"/>
                </a:moveTo>
                <a:cubicBezTo>
                  <a:pt x="7446" y="0"/>
                  <a:pt x="0" y="7446"/>
                  <a:pt x="0" y="16604"/>
                </a:cubicBezTo>
                <a:lnTo>
                  <a:pt x="0" y="116227"/>
                </a:lnTo>
                <a:cubicBezTo>
                  <a:pt x="0" y="125385"/>
                  <a:pt x="7446" y="132831"/>
                  <a:pt x="16604" y="132831"/>
                </a:cubicBezTo>
                <a:lnTo>
                  <a:pt x="83019" y="132831"/>
                </a:lnTo>
                <a:cubicBezTo>
                  <a:pt x="92178" y="132831"/>
                  <a:pt x="99623" y="125385"/>
                  <a:pt x="99623" y="116227"/>
                </a:cubicBezTo>
                <a:lnTo>
                  <a:pt x="99623" y="16604"/>
                </a:lnTo>
                <a:cubicBezTo>
                  <a:pt x="99623" y="7446"/>
                  <a:pt x="92178" y="0"/>
                  <a:pt x="83019" y="0"/>
                </a:cubicBezTo>
                <a:lnTo>
                  <a:pt x="16604" y="0"/>
                </a:lnTo>
                <a:close/>
                <a:moveTo>
                  <a:pt x="24906" y="16604"/>
                </a:moveTo>
                <a:lnTo>
                  <a:pt x="74718" y="16604"/>
                </a:lnTo>
                <a:cubicBezTo>
                  <a:pt x="79310" y="16604"/>
                  <a:pt x="83019" y="20314"/>
                  <a:pt x="83019" y="24906"/>
                </a:cubicBezTo>
                <a:lnTo>
                  <a:pt x="83019" y="33208"/>
                </a:lnTo>
                <a:cubicBezTo>
                  <a:pt x="83019" y="37800"/>
                  <a:pt x="79310" y="41510"/>
                  <a:pt x="74718" y="41510"/>
                </a:cubicBezTo>
                <a:lnTo>
                  <a:pt x="24906" y="41510"/>
                </a:lnTo>
                <a:cubicBezTo>
                  <a:pt x="20314" y="41510"/>
                  <a:pt x="16604" y="37800"/>
                  <a:pt x="16604" y="33208"/>
                </a:cubicBezTo>
                <a:lnTo>
                  <a:pt x="16604" y="24906"/>
                </a:lnTo>
                <a:cubicBezTo>
                  <a:pt x="16604" y="20314"/>
                  <a:pt x="20314" y="16604"/>
                  <a:pt x="24906" y="16604"/>
                </a:cubicBezTo>
                <a:close/>
                <a:moveTo>
                  <a:pt x="29057" y="60189"/>
                </a:moveTo>
                <a:cubicBezTo>
                  <a:pt x="29057" y="63626"/>
                  <a:pt x="26267" y="66416"/>
                  <a:pt x="22830" y="66416"/>
                </a:cubicBezTo>
                <a:cubicBezTo>
                  <a:pt x="19394" y="66416"/>
                  <a:pt x="16604" y="63626"/>
                  <a:pt x="16604" y="60189"/>
                </a:cubicBezTo>
                <a:cubicBezTo>
                  <a:pt x="16604" y="56753"/>
                  <a:pt x="19394" y="53963"/>
                  <a:pt x="22830" y="53963"/>
                </a:cubicBezTo>
                <a:cubicBezTo>
                  <a:pt x="26267" y="53963"/>
                  <a:pt x="29057" y="56753"/>
                  <a:pt x="29057" y="60189"/>
                </a:cubicBezTo>
                <a:close/>
                <a:moveTo>
                  <a:pt x="49812" y="66416"/>
                </a:moveTo>
                <a:cubicBezTo>
                  <a:pt x="46375" y="66416"/>
                  <a:pt x="43585" y="63626"/>
                  <a:pt x="43585" y="60189"/>
                </a:cubicBezTo>
                <a:cubicBezTo>
                  <a:pt x="43585" y="56753"/>
                  <a:pt x="46375" y="53963"/>
                  <a:pt x="49812" y="53963"/>
                </a:cubicBezTo>
                <a:cubicBezTo>
                  <a:pt x="53248" y="53963"/>
                  <a:pt x="56038" y="56753"/>
                  <a:pt x="56038" y="60189"/>
                </a:cubicBezTo>
                <a:cubicBezTo>
                  <a:pt x="56038" y="63626"/>
                  <a:pt x="53248" y="66416"/>
                  <a:pt x="49812" y="66416"/>
                </a:cubicBezTo>
                <a:close/>
                <a:moveTo>
                  <a:pt x="83019" y="60189"/>
                </a:moveTo>
                <a:cubicBezTo>
                  <a:pt x="83019" y="63626"/>
                  <a:pt x="80229" y="66416"/>
                  <a:pt x="76793" y="66416"/>
                </a:cubicBezTo>
                <a:cubicBezTo>
                  <a:pt x="73357" y="66416"/>
                  <a:pt x="70567" y="63626"/>
                  <a:pt x="70567" y="60189"/>
                </a:cubicBezTo>
                <a:cubicBezTo>
                  <a:pt x="70567" y="56753"/>
                  <a:pt x="73357" y="53963"/>
                  <a:pt x="76793" y="53963"/>
                </a:cubicBezTo>
                <a:cubicBezTo>
                  <a:pt x="80229" y="53963"/>
                  <a:pt x="83019" y="56753"/>
                  <a:pt x="83019" y="60189"/>
                </a:cubicBezTo>
                <a:close/>
                <a:moveTo>
                  <a:pt x="22830" y="91321"/>
                </a:moveTo>
                <a:cubicBezTo>
                  <a:pt x="19394" y="91321"/>
                  <a:pt x="16604" y="88531"/>
                  <a:pt x="16604" y="85095"/>
                </a:cubicBezTo>
                <a:cubicBezTo>
                  <a:pt x="16604" y="81658"/>
                  <a:pt x="19394" y="78868"/>
                  <a:pt x="22830" y="78868"/>
                </a:cubicBezTo>
                <a:cubicBezTo>
                  <a:pt x="26267" y="78868"/>
                  <a:pt x="29057" y="81658"/>
                  <a:pt x="29057" y="85095"/>
                </a:cubicBezTo>
                <a:cubicBezTo>
                  <a:pt x="29057" y="88531"/>
                  <a:pt x="26267" y="91321"/>
                  <a:pt x="22830" y="91321"/>
                </a:cubicBezTo>
                <a:close/>
                <a:moveTo>
                  <a:pt x="56038" y="85095"/>
                </a:moveTo>
                <a:cubicBezTo>
                  <a:pt x="56038" y="88531"/>
                  <a:pt x="53248" y="91321"/>
                  <a:pt x="49812" y="91321"/>
                </a:cubicBezTo>
                <a:cubicBezTo>
                  <a:pt x="46375" y="91321"/>
                  <a:pt x="43585" y="88531"/>
                  <a:pt x="43585" y="85095"/>
                </a:cubicBezTo>
                <a:cubicBezTo>
                  <a:pt x="43585" y="81658"/>
                  <a:pt x="46375" y="78868"/>
                  <a:pt x="49812" y="78868"/>
                </a:cubicBezTo>
                <a:cubicBezTo>
                  <a:pt x="53248" y="78868"/>
                  <a:pt x="56038" y="81658"/>
                  <a:pt x="56038" y="85095"/>
                </a:cubicBezTo>
                <a:close/>
                <a:moveTo>
                  <a:pt x="76793" y="91321"/>
                </a:moveTo>
                <a:cubicBezTo>
                  <a:pt x="73357" y="91321"/>
                  <a:pt x="70567" y="88531"/>
                  <a:pt x="70567" y="85095"/>
                </a:cubicBezTo>
                <a:cubicBezTo>
                  <a:pt x="70567" y="81658"/>
                  <a:pt x="73357" y="78868"/>
                  <a:pt x="76793" y="78868"/>
                </a:cubicBezTo>
                <a:cubicBezTo>
                  <a:pt x="80229" y="78868"/>
                  <a:pt x="83019" y="81658"/>
                  <a:pt x="83019" y="85095"/>
                </a:cubicBezTo>
                <a:cubicBezTo>
                  <a:pt x="83019" y="88531"/>
                  <a:pt x="80229" y="91321"/>
                  <a:pt x="76793" y="91321"/>
                </a:cubicBezTo>
                <a:close/>
                <a:moveTo>
                  <a:pt x="16604" y="110001"/>
                </a:moveTo>
                <a:cubicBezTo>
                  <a:pt x="16604" y="106550"/>
                  <a:pt x="19380" y="103774"/>
                  <a:pt x="22830" y="103774"/>
                </a:cubicBezTo>
                <a:lnTo>
                  <a:pt x="51887" y="103774"/>
                </a:lnTo>
                <a:cubicBezTo>
                  <a:pt x="55338" y="103774"/>
                  <a:pt x="58114" y="106550"/>
                  <a:pt x="58114" y="110001"/>
                </a:cubicBezTo>
                <a:cubicBezTo>
                  <a:pt x="58114" y="113451"/>
                  <a:pt x="55338" y="116227"/>
                  <a:pt x="51887" y="116227"/>
                </a:cubicBezTo>
                <a:lnTo>
                  <a:pt x="22830" y="116227"/>
                </a:lnTo>
                <a:cubicBezTo>
                  <a:pt x="19380" y="116227"/>
                  <a:pt x="16604" y="113451"/>
                  <a:pt x="16604" y="110001"/>
                </a:cubicBezTo>
                <a:close/>
                <a:moveTo>
                  <a:pt x="76793" y="103774"/>
                </a:moveTo>
                <a:cubicBezTo>
                  <a:pt x="80243" y="103774"/>
                  <a:pt x="83019" y="106550"/>
                  <a:pt x="83019" y="110001"/>
                </a:cubicBezTo>
                <a:cubicBezTo>
                  <a:pt x="83019" y="113451"/>
                  <a:pt x="80243" y="116227"/>
                  <a:pt x="76793" y="116227"/>
                </a:cubicBezTo>
                <a:cubicBezTo>
                  <a:pt x="73343" y="116227"/>
                  <a:pt x="70567" y="113451"/>
                  <a:pt x="70567" y="110001"/>
                </a:cubicBezTo>
                <a:cubicBezTo>
                  <a:pt x="70567" y="106550"/>
                  <a:pt x="73343" y="103774"/>
                  <a:pt x="76793" y="103774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4" name="Text 32"/>
          <p:cNvSpPr/>
          <p:nvPr/>
        </p:nvSpPr>
        <p:spPr>
          <a:xfrm>
            <a:off x="6643826" y="2838672"/>
            <a:ext cx="4990877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Mathematical Contributions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416337" y="3028431"/>
            <a:ext cx="5208878" cy="1518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6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Zero, decimal system, trigonometry, infinite series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36638" y="3343313"/>
            <a:ext cx="5311348" cy="500963"/>
          </a:xfrm>
          <a:custGeom>
            <a:avLst/>
            <a:gdLst/>
            <a:ahLst/>
            <a:cxnLst/>
            <a:rect l="l" t="t" r="r" b="b"/>
            <a:pathLst>
              <a:path w="5311348" h="500963">
                <a:moveTo>
                  <a:pt x="37953" y="0"/>
                </a:moveTo>
                <a:lnTo>
                  <a:pt x="5273395" y="0"/>
                </a:lnTo>
                <a:cubicBezTo>
                  <a:pt x="5294355" y="0"/>
                  <a:pt x="5311348" y="16992"/>
                  <a:pt x="5311348" y="37953"/>
                </a:cubicBezTo>
                <a:lnTo>
                  <a:pt x="5311348" y="463010"/>
                </a:lnTo>
                <a:cubicBezTo>
                  <a:pt x="5311348" y="483971"/>
                  <a:pt x="5294355" y="500963"/>
                  <a:pt x="5273395" y="500963"/>
                </a:cubicBezTo>
                <a:lnTo>
                  <a:pt x="37953" y="500963"/>
                </a:lnTo>
                <a:cubicBezTo>
                  <a:pt x="16992" y="500963"/>
                  <a:pt x="0" y="483971"/>
                  <a:pt x="0" y="463010"/>
                </a:cubicBezTo>
                <a:lnTo>
                  <a:pt x="0" y="37953"/>
                </a:lnTo>
                <a:cubicBezTo>
                  <a:pt x="0" y="17006"/>
                  <a:pt x="17006" y="0"/>
                  <a:pt x="37953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6443614" y="3453373"/>
            <a:ext cx="116227" cy="132831"/>
          </a:xfrm>
          <a:custGeom>
            <a:avLst/>
            <a:gdLst/>
            <a:ahLst/>
            <a:cxnLst/>
            <a:rect l="l" t="t" r="r" b="b"/>
            <a:pathLst>
              <a:path w="116227" h="132831">
                <a:moveTo>
                  <a:pt x="74718" y="0"/>
                </a:moveTo>
                <a:lnTo>
                  <a:pt x="33208" y="0"/>
                </a:lnTo>
                <a:cubicBezTo>
                  <a:pt x="28616" y="0"/>
                  <a:pt x="24906" y="3710"/>
                  <a:pt x="24906" y="8302"/>
                </a:cubicBezTo>
                <a:cubicBezTo>
                  <a:pt x="24906" y="12894"/>
                  <a:pt x="28616" y="16604"/>
                  <a:pt x="33208" y="16604"/>
                </a:cubicBezTo>
                <a:lnTo>
                  <a:pt x="33208" y="55908"/>
                </a:lnTo>
                <a:lnTo>
                  <a:pt x="1946" y="110597"/>
                </a:lnTo>
                <a:cubicBezTo>
                  <a:pt x="675" y="112855"/>
                  <a:pt x="0" y="115371"/>
                  <a:pt x="0" y="117965"/>
                </a:cubicBezTo>
                <a:cubicBezTo>
                  <a:pt x="0" y="126190"/>
                  <a:pt x="6642" y="132831"/>
                  <a:pt x="14866" y="132831"/>
                </a:cubicBezTo>
                <a:lnTo>
                  <a:pt x="101362" y="132831"/>
                </a:lnTo>
                <a:cubicBezTo>
                  <a:pt x="109560" y="132831"/>
                  <a:pt x="116227" y="126190"/>
                  <a:pt x="116227" y="117965"/>
                </a:cubicBezTo>
                <a:cubicBezTo>
                  <a:pt x="116227" y="115371"/>
                  <a:pt x="115553" y="112829"/>
                  <a:pt x="114281" y="110597"/>
                </a:cubicBezTo>
                <a:lnTo>
                  <a:pt x="83019" y="55908"/>
                </a:lnTo>
                <a:lnTo>
                  <a:pt x="83019" y="16604"/>
                </a:lnTo>
                <a:cubicBezTo>
                  <a:pt x="87611" y="16604"/>
                  <a:pt x="91321" y="12894"/>
                  <a:pt x="91321" y="8302"/>
                </a:cubicBezTo>
                <a:cubicBezTo>
                  <a:pt x="91321" y="3710"/>
                  <a:pt x="87611" y="0"/>
                  <a:pt x="83019" y="0"/>
                </a:cubicBezTo>
                <a:lnTo>
                  <a:pt x="74718" y="0"/>
                </a:lnTo>
                <a:close/>
                <a:moveTo>
                  <a:pt x="49812" y="55908"/>
                </a:moveTo>
                <a:lnTo>
                  <a:pt x="49812" y="16604"/>
                </a:lnTo>
                <a:lnTo>
                  <a:pt x="66416" y="16604"/>
                </a:lnTo>
                <a:lnTo>
                  <a:pt x="66416" y="55908"/>
                </a:lnTo>
                <a:cubicBezTo>
                  <a:pt x="66416" y="58788"/>
                  <a:pt x="67168" y="61642"/>
                  <a:pt x="68595" y="64158"/>
                </a:cubicBezTo>
                <a:lnTo>
                  <a:pt x="79387" y="83019"/>
                </a:lnTo>
                <a:lnTo>
                  <a:pt x="36840" y="83019"/>
                </a:lnTo>
                <a:lnTo>
                  <a:pt x="47632" y="64158"/>
                </a:lnTo>
                <a:cubicBezTo>
                  <a:pt x="49059" y="61642"/>
                  <a:pt x="49812" y="58814"/>
                  <a:pt x="49812" y="55908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8" name="Text 36"/>
          <p:cNvSpPr/>
          <p:nvPr/>
        </p:nvSpPr>
        <p:spPr>
          <a:xfrm>
            <a:off x="6643826" y="3423010"/>
            <a:ext cx="4990877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Scientific Traditions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416337" y="3612769"/>
            <a:ext cx="5208878" cy="1518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6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Metallurgy (Iron Pillar), surgery (Sushruta), astronomy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336638" y="3927650"/>
            <a:ext cx="5311348" cy="500963"/>
          </a:xfrm>
          <a:custGeom>
            <a:avLst/>
            <a:gdLst/>
            <a:ahLst/>
            <a:cxnLst/>
            <a:rect l="l" t="t" r="r" b="b"/>
            <a:pathLst>
              <a:path w="5311348" h="500963">
                <a:moveTo>
                  <a:pt x="37953" y="0"/>
                </a:moveTo>
                <a:lnTo>
                  <a:pt x="5273395" y="0"/>
                </a:lnTo>
                <a:cubicBezTo>
                  <a:pt x="5294355" y="0"/>
                  <a:pt x="5311348" y="16992"/>
                  <a:pt x="5311348" y="37953"/>
                </a:cubicBezTo>
                <a:lnTo>
                  <a:pt x="5311348" y="463010"/>
                </a:lnTo>
                <a:cubicBezTo>
                  <a:pt x="5311348" y="483971"/>
                  <a:pt x="5294355" y="500963"/>
                  <a:pt x="5273395" y="500963"/>
                </a:cubicBezTo>
                <a:lnTo>
                  <a:pt x="37953" y="500963"/>
                </a:lnTo>
                <a:cubicBezTo>
                  <a:pt x="16992" y="500963"/>
                  <a:pt x="0" y="483971"/>
                  <a:pt x="0" y="463010"/>
                </a:cubicBezTo>
                <a:lnTo>
                  <a:pt x="0" y="37953"/>
                </a:lnTo>
                <a:cubicBezTo>
                  <a:pt x="0" y="17006"/>
                  <a:pt x="17006" y="0"/>
                  <a:pt x="37953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427011" y="4037711"/>
            <a:ext cx="149435" cy="132831"/>
          </a:xfrm>
          <a:custGeom>
            <a:avLst/>
            <a:gdLst/>
            <a:ahLst/>
            <a:cxnLst/>
            <a:rect l="l" t="t" r="r" b="b"/>
            <a:pathLst>
              <a:path w="149435" h="132831">
                <a:moveTo>
                  <a:pt x="41510" y="0"/>
                </a:moveTo>
                <a:cubicBezTo>
                  <a:pt x="46102" y="0"/>
                  <a:pt x="49812" y="3710"/>
                  <a:pt x="49812" y="8302"/>
                </a:cubicBezTo>
                <a:lnTo>
                  <a:pt x="49812" y="16604"/>
                </a:lnTo>
                <a:lnTo>
                  <a:pt x="83019" y="16604"/>
                </a:lnTo>
                <a:cubicBezTo>
                  <a:pt x="87611" y="16604"/>
                  <a:pt x="91321" y="20314"/>
                  <a:pt x="91321" y="24906"/>
                </a:cubicBezTo>
                <a:cubicBezTo>
                  <a:pt x="91321" y="29498"/>
                  <a:pt x="87611" y="33208"/>
                  <a:pt x="83019" y="33208"/>
                </a:cubicBezTo>
                <a:lnTo>
                  <a:pt x="80529" y="33208"/>
                </a:lnTo>
                <a:lnTo>
                  <a:pt x="78350" y="39201"/>
                </a:lnTo>
                <a:cubicBezTo>
                  <a:pt x="74095" y="50927"/>
                  <a:pt x="67687" y="61642"/>
                  <a:pt x="59618" y="70852"/>
                </a:cubicBezTo>
                <a:cubicBezTo>
                  <a:pt x="63302" y="73135"/>
                  <a:pt x="67142" y="75159"/>
                  <a:pt x="71137" y="76949"/>
                </a:cubicBezTo>
                <a:lnTo>
                  <a:pt x="84213" y="82760"/>
                </a:lnTo>
                <a:lnTo>
                  <a:pt x="100350" y="46439"/>
                </a:lnTo>
                <a:cubicBezTo>
                  <a:pt x="101673" y="43430"/>
                  <a:pt x="104656" y="41510"/>
                  <a:pt x="107925" y="41510"/>
                </a:cubicBezTo>
                <a:cubicBezTo>
                  <a:pt x="111194" y="41510"/>
                  <a:pt x="114178" y="43430"/>
                  <a:pt x="115501" y="46439"/>
                </a:cubicBezTo>
                <a:lnTo>
                  <a:pt x="148709" y="121157"/>
                </a:lnTo>
                <a:cubicBezTo>
                  <a:pt x="150577" y="125359"/>
                  <a:pt x="148683" y="130263"/>
                  <a:pt x="144506" y="132105"/>
                </a:cubicBezTo>
                <a:cubicBezTo>
                  <a:pt x="140329" y="133947"/>
                  <a:pt x="135400" y="132079"/>
                  <a:pt x="133558" y="127902"/>
                </a:cubicBezTo>
                <a:lnTo>
                  <a:pt x="128369" y="116227"/>
                </a:lnTo>
                <a:lnTo>
                  <a:pt x="87508" y="116227"/>
                </a:lnTo>
                <a:lnTo>
                  <a:pt x="82319" y="127902"/>
                </a:lnTo>
                <a:cubicBezTo>
                  <a:pt x="80451" y="132105"/>
                  <a:pt x="75548" y="133973"/>
                  <a:pt x="71371" y="132105"/>
                </a:cubicBezTo>
                <a:cubicBezTo>
                  <a:pt x="67194" y="130237"/>
                  <a:pt x="65300" y="125333"/>
                  <a:pt x="67168" y="121157"/>
                </a:cubicBezTo>
                <a:lnTo>
                  <a:pt x="77493" y="97937"/>
                </a:lnTo>
                <a:lnTo>
                  <a:pt x="64418" y="92126"/>
                </a:lnTo>
                <a:cubicBezTo>
                  <a:pt x="58451" y="89479"/>
                  <a:pt x="52743" y="86314"/>
                  <a:pt x="47347" y="82682"/>
                </a:cubicBezTo>
                <a:cubicBezTo>
                  <a:pt x="41821" y="87144"/>
                  <a:pt x="35776" y="91036"/>
                  <a:pt x="29316" y="94279"/>
                </a:cubicBezTo>
                <a:lnTo>
                  <a:pt x="20314" y="98741"/>
                </a:lnTo>
                <a:cubicBezTo>
                  <a:pt x="16215" y="100791"/>
                  <a:pt x="11234" y="99130"/>
                  <a:pt x="9184" y="95031"/>
                </a:cubicBezTo>
                <a:cubicBezTo>
                  <a:pt x="7134" y="90932"/>
                  <a:pt x="8795" y="85951"/>
                  <a:pt x="12894" y="83902"/>
                </a:cubicBezTo>
                <a:lnTo>
                  <a:pt x="21844" y="79413"/>
                </a:lnTo>
                <a:cubicBezTo>
                  <a:pt x="26073" y="77286"/>
                  <a:pt x="30095" y="74821"/>
                  <a:pt x="33882" y="72071"/>
                </a:cubicBezTo>
                <a:cubicBezTo>
                  <a:pt x="30302" y="68776"/>
                  <a:pt x="26929" y="65222"/>
                  <a:pt x="23790" y="61460"/>
                </a:cubicBezTo>
                <a:lnTo>
                  <a:pt x="21170" y="58295"/>
                </a:lnTo>
                <a:cubicBezTo>
                  <a:pt x="18238" y="54767"/>
                  <a:pt x="18705" y="49526"/>
                  <a:pt x="22234" y="46595"/>
                </a:cubicBezTo>
                <a:cubicBezTo>
                  <a:pt x="25762" y="43663"/>
                  <a:pt x="31003" y="44130"/>
                  <a:pt x="33934" y="47658"/>
                </a:cubicBezTo>
                <a:lnTo>
                  <a:pt x="36580" y="50823"/>
                </a:lnTo>
                <a:cubicBezTo>
                  <a:pt x="39564" y="54430"/>
                  <a:pt x="42833" y="57776"/>
                  <a:pt x="46283" y="60864"/>
                </a:cubicBezTo>
                <a:cubicBezTo>
                  <a:pt x="53418" y="52977"/>
                  <a:pt x="59048" y="43715"/>
                  <a:pt x="62758" y="33519"/>
                </a:cubicBezTo>
                <a:lnTo>
                  <a:pt x="62887" y="33208"/>
                </a:lnTo>
                <a:lnTo>
                  <a:pt x="8328" y="33208"/>
                </a:lnTo>
                <a:cubicBezTo>
                  <a:pt x="3710" y="33208"/>
                  <a:pt x="0" y="29498"/>
                  <a:pt x="0" y="24906"/>
                </a:cubicBezTo>
                <a:cubicBezTo>
                  <a:pt x="0" y="20314"/>
                  <a:pt x="3710" y="16604"/>
                  <a:pt x="8302" y="16604"/>
                </a:cubicBezTo>
                <a:lnTo>
                  <a:pt x="33208" y="16604"/>
                </a:lnTo>
                <a:lnTo>
                  <a:pt x="33208" y="8302"/>
                </a:lnTo>
                <a:cubicBezTo>
                  <a:pt x="33208" y="3710"/>
                  <a:pt x="36918" y="0"/>
                  <a:pt x="41510" y="0"/>
                </a:cubicBezTo>
                <a:close/>
                <a:moveTo>
                  <a:pt x="107925" y="70255"/>
                </a:moveTo>
                <a:lnTo>
                  <a:pt x="94876" y="99623"/>
                </a:lnTo>
                <a:lnTo>
                  <a:pt x="120975" y="99623"/>
                </a:lnTo>
                <a:lnTo>
                  <a:pt x="107925" y="70255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2" name="Text 40"/>
          <p:cNvSpPr/>
          <p:nvPr/>
        </p:nvSpPr>
        <p:spPr>
          <a:xfrm>
            <a:off x="6643826" y="4007352"/>
            <a:ext cx="4990877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Linguistics: Panini's Ashtadhyayi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16337" y="4197111"/>
            <a:ext cx="5208878" cy="1518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6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World's first formal grammar — foundational to computational linguistics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177241" y="4709340"/>
            <a:ext cx="5633937" cy="1411805"/>
          </a:xfrm>
          <a:custGeom>
            <a:avLst/>
            <a:gdLst/>
            <a:ahLst/>
            <a:cxnLst/>
            <a:rect l="l" t="t" r="r" b="b"/>
            <a:pathLst>
              <a:path w="5633937" h="1411805">
                <a:moveTo>
                  <a:pt x="75899" y="0"/>
                </a:moveTo>
                <a:lnTo>
                  <a:pt x="5558039" y="0"/>
                </a:lnTo>
                <a:cubicBezTo>
                  <a:pt x="5599956" y="0"/>
                  <a:pt x="5633937" y="33981"/>
                  <a:pt x="5633937" y="75899"/>
                </a:cubicBezTo>
                <a:lnTo>
                  <a:pt x="5633937" y="1335906"/>
                </a:lnTo>
                <a:cubicBezTo>
                  <a:pt x="5633937" y="1377824"/>
                  <a:pt x="5599956" y="1411805"/>
                  <a:pt x="5558039" y="1411805"/>
                </a:cubicBezTo>
                <a:lnTo>
                  <a:pt x="75899" y="1411805"/>
                </a:lnTo>
                <a:cubicBezTo>
                  <a:pt x="34009" y="1411805"/>
                  <a:pt x="0" y="1377796"/>
                  <a:pt x="0" y="1335906"/>
                </a:cubicBezTo>
                <a:lnTo>
                  <a:pt x="0" y="75899"/>
                </a:lnTo>
                <a:cubicBezTo>
                  <a:pt x="0" y="34009"/>
                  <a:pt x="34009" y="0"/>
                  <a:pt x="75899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6294891" y="4826988"/>
            <a:ext cx="5474540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Synthesis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294891" y="5130602"/>
            <a:ext cx="5465052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Arthashastra anti-corruption →</a:t>
            </a:r>
            <a:pPr>
              <a:lnSpc>
                <a:spcPct val="120000"/>
              </a:lnSpc>
            </a:pPr>
            <a:r>
              <a:rPr lang="en-US" sz="10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DBT, faceless assessment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294891" y="5358313"/>
            <a:ext cx="5465052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Chola panchayat →</a:t>
            </a:r>
            <a:pPr>
              <a:lnSpc>
                <a:spcPct val="120000"/>
              </a:lnSpc>
            </a:pPr>
            <a:r>
              <a:rPr lang="en-US" sz="10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Digital Panchayat governance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294891" y="5586023"/>
            <a:ext cx="5465052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Dharmic philosophy →</a:t>
            </a:r>
            <a:pPr>
              <a:lnSpc>
                <a:spcPct val="120000"/>
              </a:lnSpc>
            </a:pPr>
            <a:r>
              <a:rPr lang="en-US" sz="10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Antyodaya empowerment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294891" y="5813734"/>
            <a:ext cx="5465052" cy="189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6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Paninian analysis →</a:t>
            </a:r>
            <a:pPr>
              <a:lnSpc>
                <a:spcPct val="120000"/>
              </a:lnSpc>
            </a:pPr>
            <a:r>
              <a:rPr lang="en-US" sz="10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India Stack architecture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383313" y="6242591"/>
            <a:ext cx="11431067" cy="614818"/>
          </a:xfrm>
          <a:custGeom>
            <a:avLst/>
            <a:gdLst/>
            <a:ahLst/>
            <a:cxnLst/>
            <a:rect l="l" t="t" r="r" b="b"/>
            <a:pathLst>
              <a:path w="11431067" h="614818">
                <a:moveTo>
                  <a:pt x="75905" y="0"/>
                </a:moveTo>
                <a:lnTo>
                  <a:pt x="11355162" y="0"/>
                </a:lnTo>
                <a:cubicBezTo>
                  <a:pt x="11397083" y="0"/>
                  <a:pt x="11431067" y="33984"/>
                  <a:pt x="11431067" y="75905"/>
                </a:cubicBezTo>
                <a:lnTo>
                  <a:pt x="11431067" y="538913"/>
                </a:lnTo>
                <a:cubicBezTo>
                  <a:pt x="11431067" y="580834"/>
                  <a:pt x="11397083" y="614818"/>
                  <a:pt x="11355162" y="614818"/>
                </a:cubicBezTo>
                <a:lnTo>
                  <a:pt x="75905" y="614818"/>
                </a:lnTo>
                <a:cubicBezTo>
                  <a:pt x="33984" y="614818"/>
                  <a:pt x="0" y="580834"/>
                  <a:pt x="0" y="538913"/>
                </a:cubicBezTo>
                <a:lnTo>
                  <a:pt x="0" y="75905"/>
                </a:lnTo>
                <a:cubicBezTo>
                  <a:pt x="0" y="34012"/>
                  <a:pt x="34012" y="0"/>
                  <a:pt x="75905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863877" y="6390603"/>
            <a:ext cx="166039" cy="132831"/>
          </a:xfrm>
          <a:custGeom>
            <a:avLst/>
            <a:gdLst/>
            <a:ahLst/>
            <a:cxnLst/>
            <a:rect l="l" t="t" r="r" b="b"/>
            <a:pathLst>
              <a:path w="166039" h="132831">
                <a:moveTo>
                  <a:pt x="0" y="66416"/>
                </a:moveTo>
                <a:cubicBezTo>
                  <a:pt x="0" y="43481"/>
                  <a:pt x="18576" y="24906"/>
                  <a:pt x="41510" y="24906"/>
                </a:cubicBezTo>
                <a:cubicBezTo>
                  <a:pt x="54585" y="24906"/>
                  <a:pt x="66883" y="31054"/>
                  <a:pt x="74718" y="41510"/>
                </a:cubicBezTo>
                <a:lnTo>
                  <a:pt x="83019" y="52588"/>
                </a:lnTo>
                <a:lnTo>
                  <a:pt x="91321" y="41510"/>
                </a:lnTo>
                <a:cubicBezTo>
                  <a:pt x="99156" y="31054"/>
                  <a:pt x="111454" y="24906"/>
                  <a:pt x="124529" y="24906"/>
                </a:cubicBezTo>
                <a:cubicBezTo>
                  <a:pt x="147463" y="24906"/>
                  <a:pt x="166039" y="43481"/>
                  <a:pt x="166039" y="66416"/>
                </a:cubicBezTo>
                <a:cubicBezTo>
                  <a:pt x="166039" y="89350"/>
                  <a:pt x="147463" y="107925"/>
                  <a:pt x="124529" y="107925"/>
                </a:cubicBezTo>
                <a:cubicBezTo>
                  <a:pt x="111454" y="107925"/>
                  <a:pt x="99156" y="101777"/>
                  <a:pt x="91321" y="91321"/>
                </a:cubicBezTo>
                <a:lnTo>
                  <a:pt x="83019" y="80243"/>
                </a:lnTo>
                <a:lnTo>
                  <a:pt x="74718" y="91321"/>
                </a:lnTo>
                <a:cubicBezTo>
                  <a:pt x="66883" y="101777"/>
                  <a:pt x="54585" y="107925"/>
                  <a:pt x="41510" y="107925"/>
                </a:cubicBezTo>
                <a:cubicBezTo>
                  <a:pt x="18576" y="107925"/>
                  <a:pt x="0" y="89350"/>
                  <a:pt x="0" y="66416"/>
                </a:cubicBezTo>
                <a:close/>
                <a:moveTo>
                  <a:pt x="72642" y="66416"/>
                </a:moveTo>
                <a:lnTo>
                  <a:pt x="61434" y="51472"/>
                </a:lnTo>
                <a:cubicBezTo>
                  <a:pt x="56739" y="45194"/>
                  <a:pt x="49345" y="41510"/>
                  <a:pt x="41510" y="41510"/>
                </a:cubicBezTo>
                <a:cubicBezTo>
                  <a:pt x="27760" y="41510"/>
                  <a:pt x="16604" y="52665"/>
                  <a:pt x="16604" y="66416"/>
                </a:cubicBezTo>
                <a:cubicBezTo>
                  <a:pt x="16604" y="80166"/>
                  <a:pt x="27760" y="91321"/>
                  <a:pt x="41510" y="91321"/>
                </a:cubicBezTo>
                <a:cubicBezTo>
                  <a:pt x="49345" y="91321"/>
                  <a:pt x="56739" y="87637"/>
                  <a:pt x="61434" y="81359"/>
                </a:cubicBezTo>
                <a:lnTo>
                  <a:pt x="72642" y="66416"/>
                </a:lnTo>
                <a:close/>
                <a:moveTo>
                  <a:pt x="93397" y="66416"/>
                </a:moveTo>
                <a:lnTo>
                  <a:pt x="104605" y="81359"/>
                </a:lnTo>
                <a:cubicBezTo>
                  <a:pt x="109300" y="87637"/>
                  <a:pt x="116694" y="91321"/>
                  <a:pt x="124529" y="91321"/>
                </a:cubicBezTo>
                <a:cubicBezTo>
                  <a:pt x="138279" y="91321"/>
                  <a:pt x="149435" y="80166"/>
                  <a:pt x="149435" y="66416"/>
                </a:cubicBezTo>
                <a:cubicBezTo>
                  <a:pt x="149435" y="52665"/>
                  <a:pt x="138279" y="41510"/>
                  <a:pt x="124529" y="41510"/>
                </a:cubicBezTo>
                <a:cubicBezTo>
                  <a:pt x="116694" y="41510"/>
                  <a:pt x="109300" y="45194"/>
                  <a:pt x="104605" y="51472"/>
                </a:cubicBezTo>
                <a:lnTo>
                  <a:pt x="93397" y="66416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2" name="Text 50"/>
          <p:cNvSpPr/>
          <p:nvPr/>
        </p:nvSpPr>
        <p:spPr>
          <a:xfrm>
            <a:off x="695244" y="6360240"/>
            <a:ext cx="11034693" cy="3795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Civilizational-Modern Synthesis:</a:t>
            </a:r>
            <a:pPr algn="ctr">
              <a:lnSpc>
                <a:spcPct val="120000"/>
              </a:lnSpc>
            </a:pPr>
            <a:r>
              <a:rPr lang="en-US" sz="1046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India is not choosing between tradition and modernity — it is </a:t>
            </a:r>
            <a:pPr algn="ctr">
              <a:lnSpc>
                <a:spcPct val="120000"/>
              </a:lnSpc>
            </a:pPr>
            <a:r>
              <a:rPr lang="en-US" sz="1046" dirty="0">
                <a:solidFill>
                  <a:srgbClr val="F8F9FA"/>
                </a:solidFill>
                <a:highlight>
                  <a:srgbClr val="B8860B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synthesizing both </a:t>
            </a:r>
            <a:pPr algn="ctr">
              <a:lnSpc>
                <a:spcPct val="120000"/>
              </a:lnSpc>
            </a:pPr>
            <a:r>
              <a:rPr lang="en-US" sz="1046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 create governance that is culturally rooted yet globally competitive.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5467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METRICS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55340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Strategic National Achievements: 2014-2025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0287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Quantified transformation across economic, infrastructure, social, and global domains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demonstrating the scale and depth of governance reform impact.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409700"/>
            <a:ext cx="2752725" cy="2181225"/>
          </a:xfrm>
          <a:custGeom>
            <a:avLst/>
            <a:gdLst/>
            <a:ahLst/>
            <a:cxnLst/>
            <a:rect l="l" t="t" r="r" b="b"/>
            <a:pathLst>
              <a:path w="2752725" h="2181225">
                <a:moveTo>
                  <a:pt x="38100" y="0"/>
                </a:moveTo>
                <a:lnTo>
                  <a:pt x="2676535" y="0"/>
                </a:lnTo>
                <a:cubicBezTo>
                  <a:pt x="2718613" y="0"/>
                  <a:pt x="2752725" y="34112"/>
                  <a:pt x="2752725" y="76190"/>
                </a:cubicBezTo>
                <a:lnTo>
                  <a:pt x="2752725" y="2105035"/>
                </a:lnTo>
                <a:cubicBezTo>
                  <a:pt x="2752725" y="2147113"/>
                  <a:pt x="2718613" y="2181225"/>
                  <a:pt x="2676535" y="2181225"/>
                </a:cubicBezTo>
                <a:lnTo>
                  <a:pt x="38100" y="2181225"/>
                </a:lnTo>
                <a:cubicBezTo>
                  <a:pt x="17072" y="2181225"/>
                  <a:pt x="0" y="2164153"/>
                  <a:pt x="0" y="2143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400050" y="1409700"/>
            <a:ext cx="38100" cy="2181225"/>
          </a:xfrm>
          <a:custGeom>
            <a:avLst/>
            <a:gdLst/>
            <a:ahLst/>
            <a:cxnLst/>
            <a:rect l="l" t="t" r="r" b="b"/>
            <a:pathLst>
              <a:path w="38100" h="2181225">
                <a:moveTo>
                  <a:pt x="38100" y="0"/>
                </a:moveTo>
                <a:lnTo>
                  <a:pt x="38100" y="0"/>
                </a:lnTo>
                <a:lnTo>
                  <a:pt x="38100" y="2181225"/>
                </a:lnTo>
                <a:lnTo>
                  <a:pt x="38100" y="2181225"/>
                </a:lnTo>
                <a:cubicBezTo>
                  <a:pt x="17072" y="2181225"/>
                  <a:pt x="0" y="2164153"/>
                  <a:pt x="0" y="2143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8" name="Shape 6"/>
          <p:cNvSpPr/>
          <p:nvPr/>
        </p:nvSpPr>
        <p:spPr>
          <a:xfrm>
            <a:off x="557213" y="15525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9" name="Text 7"/>
          <p:cNvSpPr/>
          <p:nvPr/>
        </p:nvSpPr>
        <p:spPr>
          <a:xfrm>
            <a:off x="823913" y="1524000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Economic Growth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7210" y="1832610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17220" y="1912623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GDP Growth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17220" y="2064902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$1.86T → $3.94T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37210" y="2495430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17220" y="2575443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Ranking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17220" y="2727722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10th → 5th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33400" y="3154445"/>
            <a:ext cx="2562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Fastest growing major economy at 6.5-7%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86125" y="1409700"/>
            <a:ext cx="2752725" cy="2181225"/>
          </a:xfrm>
          <a:custGeom>
            <a:avLst/>
            <a:gdLst/>
            <a:ahLst/>
            <a:cxnLst/>
            <a:rect l="l" t="t" r="r" b="b"/>
            <a:pathLst>
              <a:path w="2752725" h="2181225">
                <a:moveTo>
                  <a:pt x="38100" y="0"/>
                </a:moveTo>
                <a:lnTo>
                  <a:pt x="2676535" y="0"/>
                </a:lnTo>
                <a:cubicBezTo>
                  <a:pt x="2718613" y="0"/>
                  <a:pt x="2752725" y="34112"/>
                  <a:pt x="2752725" y="76190"/>
                </a:cubicBezTo>
                <a:lnTo>
                  <a:pt x="2752725" y="2105035"/>
                </a:lnTo>
                <a:cubicBezTo>
                  <a:pt x="2752725" y="2147113"/>
                  <a:pt x="2718613" y="2181225"/>
                  <a:pt x="2676535" y="2181225"/>
                </a:cubicBezTo>
                <a:lnTo>
                  <a:pt x="38100" y="2181225"/>
                </a:lnTo>
                <a:cubicBezTo>
                  <a:pt x="17072" y="2181225"/>
                  <a:pt x="0" y="2164153"/>
                  <a:pt x="0" y="2143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3286125" y="1409700"/>
            <a:ext cx="38100" cy="2181225"/>
          </a:xfrm>
          <a:custGeom>
            <a:avLst/>
            <a:gdLst/>
            <a:ahLst/>
            <a:cxnLst/>
            <a:rect l="l" t="t" r="r" b="b"/>
            <a:pathLst>
              <a:path w="38100" h="2181225">
                <a:moveTo>
                  <a:pt x="38100" y="0"/>
                </a:moveTo>
                <a:lnTo>
                  <a:pt x="38100" y="0"/>
                </a:lnTo>
                <a:lnTo>
                  <a:pt x="38100" y="2181225"/>
                </a:lnTo>
                <a:lnTo>
                  <a:pt x="38100" y="2181225"/>
                </a:lnTo>
                <a:cubicBezTo>
                  <a:pt x="17072" y="2181225"/>
                  <a:pt x="0" y="2164153"/>
                  <a:pt x="0" y="2143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9" name="Shape 17"/>
          <p:cNvSpPr/>
          <p:nvPr/>
        </p:nvSpPr>
        <p:spPr>
          <a:xfrm>
            <a:off x="3443288" y="15525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74976" y="10716"/>
                </a:moveTo>
                <a:lnTo>
                  <a:pt x="49459" y="10716"/>
                </a:lnTo>
                <a:cubicBezTo>
                  <a:pt x="39614" y="10716"/>
                  <a:pt x="31008" y="17446"/>
                  <a:pt x="28664" y="26990"/>
                </a:cubicBezTo>
                <a:lnTo>
                  <a:pt x="469" y="140810"/>
                </a:lnTo>
                <a:cubicBezTo>
                  <a:pt x="-2043" y="150923"/>
                  <a:pt x="5626" y="160734"/>
                  <a:pt x="16073" y="160734"/>
                </a:cubicBezTo>
                <a:lnTo>
                  <a:pt x="74976" y="160734"/>
                </a:lnTo>
                <a:lnTo>
                  <a:pt x="74976" y="139303"/>
                </a:lnTo>
                <a:cubicBezTo>
                  <a:pt x="74976" y="133376"/>
                  <a:pt x="79764" y="128588"/>
                  <a:pt x="85692" y="128588"/>
                </a:cubicBezTo>
                <a:cubicBezTo>
                  <a:pt x="91619" y="128588"/>
                  <a:pt x="96407" y="133376"/>
                  <a:pt x="96407" y="139303"/>
                </a:cubicBezTo>
                <a:lnTo>
                  <a:pt x="96407" y="160734"/>
                </a:lnTo>
                <a:lnTo>
                  <a:pt x="155377" y="160734"/>
                </a:lnTo>
                <a:cubicBezTo>
                  <a:pt x="165824" y="160734"/>
                  <a:pt x="173493" y="150923"/>
                  <a:pt x="170981" y="140810"/>
                </a:cubicBezTo>
                <a:lnTo>
                  <a:pt x="142819" y="26990"/>
                </a:lnTo>
                <a:cubicBezTo>
                  <a:pt x="140442" y="17446"/>
                  <a:pt x="131869" y="10716"/>
                  <a:pt x="121991" y="10716"/>
                </a:cubicBezTo>
                <a:lnTo>
                  <a:pt x="96407" y="10716"/>
                </a:lnTo>
                <a:lnTo>
                  <a:pt x="96407" y="32147"/>
                </a:lnTo>
                <a:cubicBezTo>
                  <a:pt x="96407" y="38074"/>
                  <a:pt x="91619" y="42863"/>
                  <a:pt x="85692" y="42863"/>
                </a:cubicBezTo>
                <a:cubicBezTo>
                  <a:pt x="79764" y="42863"/>
                  <a:pt x="74976" y="38074"/>
                  <a:pt x="74976" y="32147"/>
                </a:cubicBezTo>
                <a:lnTo>
                  <a:pt x="74976" y="10716"/>
                </a:lnTo>
                <a:close/>
                <a:moveTo>
                  <a:pt x="96407" y="75009"/>
                </a:moveTo>
                <a:lnTo>
                  <a:pt x="96407" y="96441"/>
                </a:lnTo>
                <a:cubicBezTo>
                  <a:pt x="96407" y="102368"/>
                  <a:pt x="91619" y="107156"/>
                  <a:pt x="85692" y="107156"/>
                </a:cubicBezTo>
                <a:cubicBezTo>
                  <a:pt x="79764" y="107156"/>
                  <a:pt x="74976" y="102368"/>
                  <a:pt x="74976" y="96441"/>
                </a:cubicBezTo>
                <a:lnTo>
                  <a:pt x="74976" y="75009"/>
                </a:lnTo>
                <a:cubicBezTo>
                  <a:pt x="74976" y="69082"/>
                  <a:pt x="79764" y="64294"/>
                  <a:pt x="85692" y="64294"/>
                </a:cubicBezTo>
                <a:cubicBezTo>
                  <a:pt x="91619" y="64294"/>
                  <a:pt x="96407" y="69082"/>
                  <a:pt x="96407" y="75009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0" name="Text 18"/>
          <p:cNvSpPr/>
          <p:nvPr/>
        </p:nvSpPr>
        <p:spPr>
          <a:xfrm>
            <a:off x="3709988" y="1524000"/>
            <a:ext cx="1019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Infrastructure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423285" y="1832610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3503295" y="1912623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Highways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503295" y="2064902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 → 28 km/day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423285" y="2495430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3503295" y="2575443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Airports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3503295" y="2727722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74 → 150+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419475" y="3154445"/>
            <a:ext cx="25622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Bharatmala: 34,800 km | UDAN: Regional connectivity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172200" y="1409700"/>
            <a:ext cx="2752725" cy="2181225"/>
          </a:xfrm>
          <a:custGeom>
            <a:avLst/>
            <a:gdLst/>
            <a:ahLst/>
            <a:cxnLst/>
            <a:rect l="l" t="t" r="r" b="b"/>
            <a:pathLst>
              <a:path w="2752725" h="2181225">
                <a:moveTo>
                  <a:pt x="38100" y="0"/>
                </a:moveTo>
                <a:lnTo>
                  <a:pt x="2676535" y="0"/>
                </a:lnTo>
                <a:cubicBezTo>
                  <a:pt x="2718613" y="0"/>
                  <a:pt x="2752725" y="34112"/>
                  <a:pt x="2752725" y="76190"/>
                </a:cubicBezTo>
                <a:lnTo>
                  <a:pt x="2752725" y="2105035"/>
                </a:lnTo>
                <a:cubicBezTo>
                  <a:pt x="2752725" y="2147113"/>
                  <a:pt x="2718613" y="2181225"/>
                  <a:pt x="2676535" y="2181225"/>
                </a:cubicBezTo>
                <a:lnTo>
                  <a:pt x="38100" y="2181225"/>
                </a:lnTo>
                <a:cubicBezTo>
                  <a:pt x="17072" y="2181225"/>
                  <a:pt x="0" y="2164153"/>
                  <a:pt x="0" y="2143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6172200" y="1409700"/>
            <a:ext cx="38100" cy="2181225"/>
          </a:xfrm>
          <a:custGeom>
            <a:avLst/>
            <a:gdLst/>
            <a:ahLst/>
            <a:cxnLst/>
            <a:rect l="l" t="t" r="r" b="b"/>
            <a:pathLst>
              <a:path w="38100" h="2181225">
                <a:moveTo>
                  <a:pt x="38100" y="0"/>
                </a:moveTo>
                <a:lnTo>
                  <a:pt x="38100" y="0"/>
                </a:lnTo>
                <a:lnTo>
                  <a:pt x="38100" y="2181225"/>
                </a:lnTo>
                <a:lnTo>
                  <a:pt x="38100" y="2181225"/>
                </a:lnTo>
                <a:cubicBezTo>
                  <a:pt x="17072" y="2181225"/>
                  <a:pt x="0" y="2164153"/>
                  <a:pt x="0" y="2143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0" name="Shape 28"/>
          <p:cNvSpPr/>
          <p:nvPr/>
        </p:nvSpPr>
        <p:spPr>
          <a:xfrm>
            <a:off x="6318647" y="155257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96441" y="32147"/>
                </a:moveTo>
                <a:cubicBezTo>
                  <a:pt x="66002" y="32147"/>
                  <a:pt x="38442" y="44202"/>
                  <a:pt x="18183" y="63825"/>
                </a:cubicBezTo>
                <a:cubicBezTo>
                  <a:pt x="13930" y="67944"/>
                  <a:pt x="7133" y="67843"/>
                  <a:pt x="3047" y="63591"/>
                </a:cubicBezTo>
                <a:cubicBezTo>
                  <a:pt x="-1038" y="59338"/>
                  <a:pt x="-971" y="52540"/>
                  <a:pt x="3282" y="48455"/>
                </a:cubicBezTo>
                <a:cubicBezTo>
                  <a:pt x="27358" y="25081"/>
                  <a:pt x="60242" y="10716"/>
                  <a:pt x="96441" y="10716"/>
                </a:cubicBezTo>
                <a:cubicBezTo>
                  <a:pt x="132639" y="10716"/>
                  <a:pt x="165523" y="25081"/>
                  <a:pt x="189633" y="48455"/>
                </a:cubicBezTo>
                <a:cubicBezTo>
                  <a:pt x="193886" y="52574"/>
                  <a:pt x="193986" y="59371"/>
                  <a:pt x="189867" y="63591"/>
                </a:cubicBezTo>
                <a:cubicBezTo>
                  <a:pt x="185749" y="67810"/>
                  <a:pt x="178951" y="67944"/>
                  <a:pt x="174732" y="63825"/>
                </a:cubicBezTo>
                <a:cubicBezTo>
                  <a:pt x="154439" y="44202"/>
                  <a:pt x="126880" y="32147"/>
                  <a:pt x="96441" y="32147"/>
                </a:cubicBezTo>
                <a:close/>
                <a:moveTo>
                  <a:pt x="80367" y="144661"/>
                </a:moveTo>
                <a:cubicBezTo>
                  <a:pt x="80367" y="135790"/>
                  <a:pt x="87569" y="128588"/>
                  <a:pt x="96441" y="128588"/>
                </a:cubicBezTo>
                <a:cubicBezTo>
                  <a:pt x="105312" y="128588"/>
                  <a:pt x="112514" y="135790"/>
                  <a:pt x="112514" y="144661"/>
                </a:cubicBezTo>
                <a:cubicBezTo>
                  <a:pt x="112514" y="153532"/>
                  <a:pt x="105312" y="160734"/>
                  <a:pt x="96441" y="160734"/>
                </a:cubicBezTo>
                <a:cubicBezTo>
                  <a:pt x="87569" y="160734"/>
                  <a:pt x="80367" y="153532"/>
                  <a:pt x="80367" y="144661"/>
                </a:cubicBezTo>
                <a:close/>
                <a:moveTo>
                  <a:pt x="56257" y="109232"/>
                </a:moveTo>
                <a:cubicBezTo>
                  <a:pt x="52339" y="113686"/>
                  <a:pt x="45575" y="114088"/>
                  <a:pt x="41121" y="110170"/>
                </a:cubicBezTo>
                <a:cubicBezTo>
                  <a:pt x="36668" y="106252"/>
                  <a:pt x="36266" y="99488"/>
                  <a:pt x="40184" y="95034"/>
                </a:cubicBezTo>
                <a:cubicBezTo>
                  <a:pt x="53913" y="79497"/>
                  <a:pt x="74038" y="69652"/>
                  <a:pt x="96441" y="69652"/>
                </a:cubicBezTo>
                <a:cubicBezTo>
                  <a:pt x="118843" y="69652"/>
                  <a:pt x="138968" y="79497"/>
                  <a:pt x="152698" y="95034"/>
                </a:cubicBezTo>
                <a:cubicBezTo>
                  <a:pt x="156616" y="99488"/>
                  <a:pt x="156180" y="106252"/>
                  <a:pt x="151760" y="110170"/>
                </a:cubicBezTo>
                <a:cubicBezTo>
                  <a:pt x="147340" y="114088"/>
                  <a:pt x="140542" y="113653"/>
                  <a:pt x="136624" y="109232"/>
                </a:cubicBezTo>
                <a:cubicBezTo>
                  <a:pt x="126779" y="98081"/>
                  <a:pt x="112447" y="91083"/>
                  <a:pt x="96441" y="91083"/>
                </a:cubicBezTo>
                <a:cubicBezTo>
                  <a:pt x="80434" y="91083"/>
                  <a:pt x="66102" y="98081"/>
                  <a:pt x="56257" y="109232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1" name="Text 29"/>
          <p:cNvSpPr/>
          <p:nvPr/>
        </p:nvSpPr>
        <p:spPr>
          <a:xfrm>
            <a:off x="6596063" y="1524000"/>
            <a:ext cx="123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Digital Expansion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09360" y="1832610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6389370" y="1912623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Internet Users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89370" y="2064902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250M → 900M+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09360" y="2495430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6389370" y="2575443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UPI Transactions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389370" y="2727722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13+ Billion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305550" y="3154445"/>
            <a:ext cx="2562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Cheapest data globally | 5G fastest rollout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058275" y="1409700"/>
            <a:ext cx="2752725" cy="2181225"/>
          </a:xfrm>
          <a:custGeom>
            <a:avLst/>
            <a:gdLst/>
            <a:ahLst/>
            <a:cxnLst/>
            <a:rect l="l" t="t" r="r" b="b"/>
            <a:pathLst>
              <a:path w="2752725" h="2181225">
                <a:moveTo>
                  <a:pt x="38100" y="0"/>
                </a:moveTo>
                <a:lnTo>
                  <a:pt x="2676535" y="0"/>
                </a:lnTo>
                <a:cubicBezTo>
                  <a:pt x="2718613" y="0"/>
                  <a:pt x="2752725" y="34112"/>
                  <a:pt x="2752725" y="76190"/>
                </a:cubicBezTo>
                <a:lnTo>
                  <a:pt x="2752725" y="2105035"/>
                </a:lnTo>
                <a:cubicBezTo>
                  <a:pt x="2752725" y="2147113"/>
                  <a:pt x="2718613" y="2181225"/>
                  <a:pt x="2676535" y="2181225"/>
                </a:cubicBezTo>
                <a:lnTo>
                  <a:pt x="38100" y="2181225"/>
                </a:lnTo>
                <a:cubicBezTo>
                  <a:pt x="17072" y="2181225"/>
                  <a:pt x="0" y="2164153"/>
                  <a:pt x="0" y="2143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9058275" y="1409700"/>
            <a:ext cx="38100" cy="2181225"/>
          </a:xfrm>
          <a:custGeom>
            <a:avLst/>
            <a:gdLst/>
            <a:ahLst/>
            <a:cxnLst/>
            <a:rect l="l" t="t" r="r" b="b"/>
            <a:pathLst>
              <a:path w="38100" h="2181225">
                <a:moveTo>
                  <a:pt x="38100" y="0"/>
                </a:moveTo>
                <a:lnTo>
                  <a:pt x="38100" y="0"/>
                </a:lnTo>
                <a:lnTo>
                  <a:pt x="38100" y="2181225"/>
                </a:lnTo>
                <a:lnTo>
                  <a:pt x="38100" y="2181225"/>
                </a:lnTo>
                <a:cubicBezTo>
                  <a:pt x="17072" y="2181225"/>
                  <a:pt x="0" y="2164153"/>
                  <a:pt x="0" y="21431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1" name="Shape 39"/>
          <p:cNvSpPr/>
          <p:nvPr/>
        </p:nvSpPr>
        <p:spPr>
          <a:xfrm>
            <a:off x="9215438" y="15525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2" name="Text 40"/>
          <p:cNvSpPr/>
          <p:nvPr/>
        </p:nvSpPr>
        <p:spPr>
          <a:xfrm>
            <a:off x="9482138" y="1524000"/>
            <a:ext cx="1162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Anti-Corruption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9195435" y="1832610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9275445" y="1912623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DBT Savings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275445" y="2064902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₹2.73L+ Cr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9195435" y="2495430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9275445" y="2575443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Fake Beneficiaries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275445" y="2727722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10+ Crore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191625" y="3154445"/>
            <a:ext cx="2562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Eliminated | 300+ schemes on DBT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00050" y="3707011"/>
            <a:ext cx="2752725" cy="2028825"/>
          </a:xfrm>
          <a:custGeom>
            <a:avLst/>
            <a:gdLst/>
            <a:ahLst/>
            <a:cxnLst/>
            <a:rect l="l" t="t" r="r" b="b"/>
            <a:pathLst>
              <a:path w="2752725" h="2028825">
                <a:moveTo>
                  <a:pt x="38100" y="0"/>
                </a:moveTo>
                <a:lnTo>
                  <a:pt x="2676522" y="0"/>
                </a:lnTo>
                <a:cubicBezTo>
                  <a:pt x="2718608" y="0"/>
                  <a:pt x="2752725" y="34117"/>
                  <a:pt x="2752725" y="76203"/>
                </a:cubicBezTo>
                <a:lnTo>
                  <a:pt x="2752725" y="1952622"/>
                </a:lnTo>
                <a:cubicBezTo>
                  <a:pt x="2752725" y="1994708"/>
                  <a:pt x="2718608" y="2028825"/>
                  <a:pt x="2676522" y="2028825"/>
                </a:cubicBezTo>
                <a:lnTo>
                  <a:pt x="38100" y="2028825"/>
                </a:lnTo>
                <a:cubicBezTo>
                  <a:pt x="17072" y="2028825"/>
                  <a:pt x="0" y="2011753"/>
                  <a:pt x="0" y="19907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400050" y="3707011"/>
            <a:ext cx="38100" cy="2028825"/>
          </a:xfrm>
          <a:custGeom>
            <a:avLst/>
            <a:gdLst/>
            <a:ahLst/>
            <a:cxnLst/>
            <a:rect l="l" t="t" r="r" b="b"/>
            <a:pathLst>
              <a:path w="38100" h="2028825">
                <a:moveTo>
                  <a:pt x="38100" y="0"/>
                </a:moveTo>
                <a:lnTo>
                  <a:pt x="38100" y="0"/>
                </a:lnTo>
                <a:lnTo>
                  <a:pt x="38100" y="2028825"/>
                </a:lnTo>
                <a:lnTo>
                  <a:pt x="38100" y="2028825"/>
                </a:lnTo>
                <a:cubicBezTo>
                  <a:pt x="17072" y="2028825"/>
                  <a:pt x="0" y="2011753"/>
                  <a:pt x="0" y="19907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2" name="Shape 50"/>
          <p:cNvSpPr/>
          <p:nvPr/>
        </p:nvSpPr>
        <p:spPr>
          <a:xfrm>
            <a:off x="535781" y="3849886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07156" y="5358"/>
                </a:moveTo>
                <a:cubicBezTo>
                  <a:pt x="126377" y="5358"/>
                  <a:pt x="141982" y="20963"/>
                  <a:pt x="141982" y="40184"/>
                </a:cubicBezTo>
                <a:cubicBezTo>
                  <a:pt x="141982" y="59404"/>
                  <a:pt x="126377" y="75009"/>
                  <a:pt x="107156" y="75009"/>
                </a:cubicBezTo>
                <a:cubicBezTo>
                  <a:pt x="87935" y="75009"/>
                  <a:pt x="72330" y="59404"/>
                  <a:pt x="72330" y="40184"/>
                </a:cubicBezTo>
                <a:cubicBezTo>
                  <a:pt x="72330" y="20963"/>
                  <a:pt x="87935" y="5358"/>
                  <a:pt x="107156" y="5358"/>
                </a:cubicBezTo>
                <a:close/>
                <a:moveTo>
                  <a:pt x="32147" y="29468"/>
                </a:moveTo>
                <a:cubicBezTo>
                  <a:pt x="45454" y="29468"/>
                  <a:pt x="56257" y="40271"/>
                  <a:pt x="56257" y="53578"/>
                </a:cubicBezTo>
                <a:cubicBezTo>
                  <a:pt x="56257" y="66885"/>
                  <a:pt x="45454" y="77688"/>
                  <a:pt x="32147" y="77688"/>
                </a:cubicBezTo>
                <a:cubicBezTo>
                  <a:pt x="18840" y="77688"/>
                  <a:pt x="8037" y="66885"/>
                  <a:pt x="8037" y="53578"/>
                </a:cubicBezTo>
                <a:cubicBezTo>
                  <a:pt x="8037" y="40271"/>
                  <a:pt x="18840" y="29468"/>
                  <a:pt x="32147" y="29468"/>
                </a:cubicBezTo>
                <a:close/>
                <a:moveTo>
                  <a:pt x="0" y="139303"/>
                </a:moveTo>
                <a:cubicBezTo>
                  <a:pt x="0" y="115628"/>
                  <a:pt x="19188" y="96441"/>
                  <a:pt x="42863" y="96441"/>
                </a:cubicBezTo>
                <a:cubicBezTo>
                  <a:pt x="47149" y="96441"/>
                  <a:pt x="51301" y="97077"/>
                  <a:pt x="55219" y="98249"/>
                </a:cubicBezTo>
                <a:cubicBezTo>
                  <a:pt x="44202" y="110572"/>
                  <a:pt x="37505" y="126846"/>
                  <a:pt x="37505" y="144661"/>
                </a:cubicBezTo>
                <a:lnTo>
                  <a:pt x="37505" y="150019"/>
                </a:lnTo>
                <a:cubicBezTo>
                  <a:pt x="37505" y="153836"/>
                  <a:pt x="38308" y="157453"/>
                  <a:pt x="39748" y="160734"/>
                </a:cubicBezTo>
                <a:lnTo>
                  <a:pt x="10716" y="160734"/>
                </a:lnTo>
                <a:cubicBezTo>
                  <a:pt x="4789" y="160734"/>
                  <a:pt x="0" y="155946"/>
                  <a:pt x="0" y="150019"/>
                </a:cubicBezTo>
                <a:lnTo>
                  <a:pt x="0" y="139303"/>
                </a:lnTo>
                <a:close/>
                <a:moveTo>
                  <a:pt x="174564" y="160734"/>
                </a:moveTo>
                <a:cubicBezTo>
                  <a:pt x="176004" y="157453"/>
                  <a:pt x="176808" y="153836"/>
                  <a:pt x="176808" y="150019"/>
                </a:cubicBezTo>
                <a:lnTo>
                  <a:pt x="176808" y="144661"/>
                </a:lnTo>
                <a:cubicBezTo>
                  <a:pt x="176808" y="126846"/>
                  <a:pt x="170111" y="110572"/>
                  <a:pt x="159094" y="98249"/>
                </a:cubicBezTo>
                <a:cubicBezTo>
                  <a:pt x="163011" y="97077"/>
                  <a:pt x="167164" y="96441"/>
                  <a:pt x="171450" y="96441"/>
                </a:cubicBezTo>
                <a:cubicBezTo>
                  <a:pt x="195125" y="96441"/>
                  <a:pt x="214313" y="115628"/>
                  <a:pt x="214313" y="139303"/>
                </a:cubicBezTo>
                <a:lnTo>
                  <a:pt x="214313" y="150019"/>
                </a:lnTo>
                <a:cubicBezTo>
                  <a:pt x="214313" y="155946"/>
                  <a:pt x="209524" y="160734"/>
                  <a:pt x="203597" y="160734"/>
                </a:cubicBezTo>
                <a:lnTo>
                  <a:pt x="174564" y="160734"/>
                </a:lnTo>
                <a:close/>
                <a:moveTo>
                  <a:pt x="158055" y="53578"/>
                </a:moveTo>
                <a:cubicBezTo>
                  <a:pt x="158055" y="40271"/>
                  <a:pt x="168859" y="29468"/>
                  <a:pt x="182166" y="29468"/>
                </a:cubicBezTo>
                <a:cubicBezTo>
                  <a:pt x="195472" y="29468"/>
                  <a:pt x="206276" y="40271"/>
                  <a:pt x="206276" y="53578"/>
                </a:cubicBezTo>
                <a:cubicBezTo>
                  <a:pt x="206276" y="66885"/>
                  <a:pt x="195472" y="77688"/>
                  <a:pt x="182166" y="77688"/>
                </a:cubicBezTo>
                <a:cubicBezTo>
                  <a:pt x="168859" y="77688"/>
                  <a:pt x="158055" y="66885"/>
                  <a:pt x="158055" y="53578"/>
                </a:cubicBezTo>
                <a:close/>
                <a:moveTo>
                  <a:pt x="53578" y="144661"/>
                </a:moveTo>
                <a:cubicBezTo>
                  <a:pt x="53578" y="115059"/>
                  <a:pt x="77554" y="91083"/>
                  <a:pt x="107156" y="91083"/>
                </a:cubicBezTo>
                <a:cubicBezTo>
                  <a:pt x="136758" y="91083"/>
                  <a:pt x="160734" y="115059"/>
                  <a:pt x="160734" y="144661"/>
                </a:cubicBezTo>
                <a:lnTo>
                  <a:pt x="160734" y="150019"/>
                </a:lnTo>
                <a:cubicBezTo>
                  <a:pt x="160734" y="155946"/>
                  <a:pt x="155946" y="160734"/>
                  <a:pt x="150019" y="160734"/>
                </a:cubicBezTo>
                <a:lnTo>
                  <a:pt x="64294" y="160734"/>
                </a:lnTo>
                <a:cubicBezTo>
                  <a:pt x="58367" y="160734"/>
                  <a:pt x="53578" y="155946"/>
                  <a:pt x="53578" y="150019"/>
                </a:cubicBezTo>
                <a:lnTo>
                  <a:pt x="53578" y="144661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3" name="Text 51"/>
          <p:cNvSpPr/>
          <p:nvPr/>
        </p:nvSpPr>
        <p:spPr>
          <a:xfrm>
            <a:off x="823913" y="3821311"/>
            <a:ext cx="1104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Inclusion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537210" y="4129921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55" name="Text 53"/>
          <p:cNvSpPr/>
          <p:nvPr/>
        </p:nvSpPr>
        <p:spPr>
          <a:xfrm>
            <a:off x="617220" y="4209934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Bank Accounts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17220" y="4362213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52+ Crore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537210" y="4792741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58" name="Text 56"/>
          <p:cNvSpPr/>
          <p:nvPr/>
        </p:nvSpPr>
        <p:spPr>
          <a:xfrm>
            <a:off x="617220" y="4872754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Toilets Built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17220" y="5025033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10+ Crore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533400" y="5451751"/>
            <a:ext cx="2562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ODF achieved | LPG: 10+ crore connections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3286125" y="3707011"/>
            <a:ext cx="2752725" cy="2028825"/>
          </a:xfrm>
          <a:custGeom>
            <a:avLst/>
            <a:gdLst/>
            <a:ahLst/>
            <a:cxnLst/>
            <a:rect l="l" t="t" r="r" b="b"/>
            <a:pathLst>
              <a:path w="2752725" h="2028825">
                <a:moveTo>
                  <a:pt x="38100" y="0"/>
                </a:moveTo>
                <a:lnTo>
                  <a:pt x="2676522" y="0"/>
                </a:lnTo>
                <a:cubicBezTo>
                  <a:pt x="2718608" y="0"/>
                  <a:pt x="2752725" y="34117"/>
                  <a:pt x="2752725" y="76203"/>
                </a:cubicBezTo>
                <a:lnTo>
                  <a:pt x="2752725" y="1952622"/>
                </a:lnTo>
                <a:cubicBezTo>
                  <a:pt x="2752725" y="1994708"/>
                  <a:pt x="2718608" y="2028825"/>
                  <a:pt x="2676522" y="2028825"/>
                </a:cubicBezTo>
                <a:lnTo>
                  <a:pt x="38100" y="2028825"/>
                </a:lnTo>
                <a:cubicBezTo>
                  <a:pt x="17072" y="2028825"/>
                  <a:pt x="0" y="2011753"/>
                  <a:pt x="0" y="19907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3286125" y="3707011"/>
            <a:ext cx="38100" cy="2028825"/>
          </a:xfrm>
          <a:custGeom>
            <a:avLst/>
            <a:gdLst/>
            <a:ahLst/>
            <a:cxnLst/>
            <a:rect l="l" t="t" r="r" b="b"/>
            <a:pathLst>
              <a:path w="38100" h="2028825">
                <a:moveTo>
                  <a:pt x="38100" y="0"/>
                </a:moveTo>
                <a:lnTo>
                  <a:pt x="38100" y="0"/>
                </a:lnTo>
                <a:lnTo>
                  <a:pt x="38100" y="2028825"/>
                </a:lnTo>
                <a:lnTo>
                  <a:pt x="38100" y="2028825"/>
                </a:lnTo>
                <a:cubicBezTo>
                  <a:pt x="17072" y="2028825"/>
                  <a:pt x="0" y="2011753"/>
                  <a:pt x="0" y="19907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63" name="Shape 61"/>
          <p:cNvSpPr/>
          <p:nvPr/>
        </p:nvSpPr>
        <p:spPr>
          <a:xfrm>
            <a:off x="3443288" y="3849886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36132"/>
                </a:moveTo>
                <a:lnTo>
                  <a:pt x="80702" y="29167"/>
                </a:lnTo>
                <a:cubicBezTo>
                  <a:pt x="72330" y="17580"/>
                  <a:pt x="58902" y="10716"/>
                  <a:pt x="44570" y="10716"/>
                </a:cubicBezTo>
                <a:cubicBezTo>
                  <a:pt x="19958" y="10716"/>
                  <a:pt x="0" y="30673"/>
                  <a:pt x="0" y="55286"/>
                </a:cubicBezTo>
                <a:lnTo>
                  <a:pt x="0" y="56157"/>
                </a:lnTo>
                <a:cubicBezTo>
                  <a:pt x="0" y="64059"/>
                  <a:pt x="2076" y="72230"/>
                  <a:pt x="5559" y="80367"/>
                </a:cubicBezTo>
                <a:lnTo>
                  <a:pt x="41054" y="80367"/>
                </a:lnTo>
                <a:cubicBezTo>
                  <a:pt x="42126" y="80367"/>
                  <a:pt x="43097" y="79731"/>
                  <a:pt x="43532" y="78726"/>
                </a:cubicBezTo>
                <a:lnTo>
                  <a:pt x="54181" y="53176"/>
                </a:lnTo>
                <a:cubicBezTo>
                  <a:pt x="55420" y="50229"/>
                  <a:pt x="58300" y="48287"/>
                  <a:pt x="61481" y="48220"/>
                </a:cubicBezTo>
                <a:cubicBezTo>
                  <a:pt x="64662" y="48153"/>
                  <a:pt x="67609" y="50029"/>
                  <a:pt x="68915" y="52942"/>
                </a:cubicBezTo>
                <a:lnTo>
                  <a:pt x="86093" y="91083"/>
                </a:lnTo>
                <a:lnTo>
                  <a:pt x="99957" y="63356"/>
                </a:lnTo>
                <a:cubicBezTo>
                  <a:pt x="101330" y="60644"/>
                  <a:pt x="104109" y="58902"/>
                  <a:pt x="107156" y="58902"/>
                </a:cubicBezTo>
                <a:cubicBezTo>
                  <a:pt x="110204" y="58902"/>
                  <a:pt x="112983" y="60610"/>
                  <a:pt x="114356" y="63356"/>
                </a:cubicBezTo>
                <a:lnTo>
                  <a:pt x="122125" y="78860"/>
                </a:lnTo>
                <a:cubicBezTo>
                  <a:pt x="122593" y="79764"/>
                  <a:pt x="123498" y="80334"/>
                  <a:pt x="124536" y="80334"/>
                </a:cubicBezTo>
                <a:lnTo>
                  <a:pt x="165925" y="80334"/>
                </a:lnTo>
                <a:cubicBezTo>
                  <a:pt x="169441" y="72197"/>
                  <a:pt x="171483" y="64026"/>
                  <a:pt x="171483" y="56123"/>
                </a:cubicBezTo>
                <a:lnTo>
                  <a:pt x="171483" y="55252"/>
                </a:lnTo>
                <a:cubicBezTo>
                  <a:pt x="171450" y="30673"/>
                  <a:pt x="151492" y="10716"/>
                  <a:pt x="126880" y="10716"/>
                </a:cubicBezTo>
                <a:cubicBezTo>
                  <a:pt x="112581" y="10716"/>
                  <a:pt x="99120" y="17580"/>
                  <a:pt x="90748" y="29167"/>
                </a:cubicBezTo>
                <a:lnTo>
                  <a:pt x="85725" y="36098"/>
                </a:lnTo>
                <a:close/>
                <a:moveTo>
                  <a:pt x="157252" y="96441"/>
                </a:moveTo>
                <a:lnTo>
                  <a:pt x="124502" y="96441"/>
                </a:lnTo>
                <a:cubicBezTo>
                  <a:pt x="117403" y="96441"/>
                  <a:pt x="110907" y="92422"/>
                  <a:pt x="107726" y="86060"/>
                </a:cubicBezTo>
                <a:lnTo>
                  <a:pt x="107156" y="84921"/>
                </a:lnTo>
                <a:lnTo>
                  <a:pt x="92925" y="113418"/>
                </a:lnTo>
                <a:cubicBezTo>
                  <a:pt x="91552" y="116198"/>
                  <a:pt x="88672" y="117939"/>
                  <a:pt x="85558" y="117872"/>
                </a:cubicBezTo>
                <a:cubicBezTo>
                  <a:pt x="82443" y="117805"/>
                  <a:pt x="79664" y="115963"/>
                  <a:pt x="78391" y="113150"/>
                </a:cubicBezTo>
                <a:lnTo>
                  <a:pt x="61883" y="76483"/>
                </a:lnTo>
                <a:lnTo>
                  <a:pt x="58367" y="84921"/>
                </a:lnTo>
                <a:cubicBezTo>
                  <a:pt x="55453" y="91920"/>
                  <a:pt x="48622" y="96474"/>
                  <a:pt x="41054" y="96474"/>
                </a:cubicBezTo>
                <a:lnTo>
                  <a:pt x="14198" y="96474"/>
                </a:lnTo>
                <a:cubicBezTo>
                  <a:pt x="30004" y="121187"/>
                  <a:pt x="55386" y="143924"/>
                  <a:pt x="71259" y="156046"/>
                </a:cubicBezTo>
                <a:cubicBezTo>
                  <a:pt x="75411" y="159194"/>
                  <a:pt x="80501" y="160768"/>
                  <a:pt x="85692" y="160768"/>
                </a:cubicBezTo>
                <a:cubicBezTo>
                  <a:pt x="90882" y="160768"/>
                  <a:pt x="96005" y="159227"/>
                  <a:pt x="100124" y="156046"/>
                </a:cubicBezTo>
                <a:cubicBezTo>
                  <a:pt x="116064" y="143891"/>
                  <a:pt x="141446" y="121154"/>
                  <a:pt x="157252" y="96441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64" name="Text 62"/>
          <p:cNvSpPr/>
          <p:nvPr/>
        </p:nvSpPr>
        <p:spPr>
          <a:xfrm>
            <a:off x="3709988" y="3821311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Health &amp; Education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3423285" y="4129921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3503295" y="4209934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Ayushman Bharat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3503295" y="4362213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55 Crore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3423285" y="4792741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69" name="Text 67"/>
          <p:cNvSpPr/>
          <p:nvPr/>
        </p:nvSpPr>
        <p:spPr>
          <a:xfrm>
            <a:off x="3503295" y="4872754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NEP 2020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3503295" y="5025033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First in 34 Yrs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3419475" y="5451751"/>
            <a:ext cx="2562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Health assurance | Education reform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6172200" y="3707011"/>
            <a:ext cx="2752725" cy="2028825"/>
          </a:xfrm>
          <a:custGeom>
            <a:avLst/>
            <a:gdLst/>
            <a:ahLst/>
            <a:cxnLst/>
            <a:rect l="l" t="t" r="r" b="b"/>
            <a:pathLst>
              <a:path w="2752725" h="2028825">
                <a:moveTo>
                  <a:pt x="38100" y="0"/>
                </a:moveTo>
                <a:lnTo>
                  <a:pt x="2676522" y="0"/>
                </a:lnTo>
                <a:cubicBezTo>
                  <a:pt x="2718608" y="0"/>
                  <a:pt x="2752725" y="34117"/>
                  <a:pt x="2752725" y="76203"/>
                </a:cubicBezTo>
                <a:lnTo>
                  <a:pt x="2752725" y="1952622"/>
                </a:lnTo>
                <a:cubicBezTo>
                  <a:pt x="2752725" y="1994708"/>
                  <a:pt x="2718608" y="2028825"/>
                  <a:pt x="2676522" y="2028825"/>
                </a:cubicBezTo>
                <a:lnTo>
                  <a:pt x="38100" y="2028825"/>
                </a:lnTo>
                <a:cubicBezTo>
                  <a:pt x="17072" y="2028825"/>
                  <a:pt x="0" y="2011753"/>
                  <a:pt x="0" y="19907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73" name="Shape 71"/>
          <p:cNvSpPr/>
          <p:nvPr/>
        </p:nvSpPr>
        <p:spPr>
          <a:xfrm>
            <a:off x="6172200" y="3707011"/>
            <a:ext cx="38100" cy="2028825"/>
          </a:xfrm>
          <a:custGeom>
            <a:avLst/>
            <a:gdLst/>
            <a:ahLst/>
            <a:cxnLst/>
            <a:rect l="l" t="t" r="r" b="b"/>
            <a:pathLst>
              <a:path w="38100" h="2028825">
                <a:moveTo>
                  <a:pt x="38100" y="0"/>
                </a:moveTo>
                <a:lnTo>
                  <a:pt x="38100" y="0"/>
                </a:lnTo>
                <a:lnTo>
                  <a:pt x="38100" y="2028825"/>
                </a:lnTo>
                <a:lnTo>
                  <a:pt x="38100" y="2028825"/>
                </a:lnTo>
                <a:cubicBezTo>
                  <a:pt x="17072" y="2028825"/>
                  <a:pt x="0" y="2011753"/>
                  <a:pt x="0" y="19907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74" name="Shape 72"/>
          <p:cNvSpPr/>
          <p:nvPr/>
        </p:nvSpPr>
        <p:spPr>
          <a:xfrm>
            <a:off x="6318647" y="3849886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66159" y="69250"/>
                </a:moveTo>
                <a:cubicBezTo>
                  <a:pt x="162576" y="67743"/>
                  <a:pt x="158725" y="66973"/>
                  <a:pt x="154841" y="66973"/>
                </a:cubicBezTo>
                <a:lnTo>
                  <a:pt x="121221" y="66973"/>
                </a:lnTo>
                <a:lnTo>
                  <a:pt x="83046" y="16073"/>
                </a:lnTo>
                <a:lnTo>
                  <a:pt x="99120" y="16073"/>
                </a:lnTo>
                <a:cubicBezTo>
                  <a:pt x="103573" y="16073"/>
                  <a:pt x="107156" y="12490"/>
                  <a:pt x="107156" y="8037"/>
                </a:cubicBezTo>
                <a:cubicBezTo>
                  <a:pt x="107156" y="3583"/>
                  <a:pt x="103573" y="0"/>
                  <a:pt x="99120" y="0"/>
                </a:cubicBezTo>
                <a:lnTo>
                  <a:pt x="50899" y="0"/>
                </a:lnTo>
                <a:cubicBezTo>
                  <a:pt x="46446" y="0"/>
                  <a:pt x="42863" y="3583"/>
                  <a:pt x="42863" y="8037"/>
                </a:cubicBezTo>
                <a:cubicBezTo>
                  <a:pt x="42863" y="12490"/>
                  <a:pt x="46446" y="16073"/>
                  <a:pt x="50899" y="16073"/>
                </a:cubicBezTo>
                <a:lnTo>
                  <a:pt x="53578" y="16073"/>
                </a:lnTo>
                <a:lnTo>
                  <a:pt x="53578" y="66973"/>
                </a:lnTo>
                <a:lnTo>
                  <a:pt x="35362" y="66973"/>
                </a:lnTo>
                <a:lnTo>
                  <a:pt x="17681" y="44872"/>
                </a:lnTo>
                <a:cubicBezTo>
                  <a:pt x="16676" y="43599"/>
                  <a:pt x="15136" y="42863"/>
                  <a:pt x="13495" y="42863"/>
                </a:cubicBezTo>
                <a:lnTo>
                  <a:pt x="5358" y="42863"/>
                </a:lnTo>
                <a:cubicBezTo>
                  <a:pt x="2411" y="42863"/>
                  <a:pt x="0" y="45274"/>
                  <a:pt x="0" y="48220"/>
                </a:cubicBezTo>
                <a:lnTo>
                  <a:pt x="0" y="77688"/>
                </a:lnTo>
                <a:lnTo>
                  <a:pt x="13395" y="77688"/>
                </a:lnTo>
                <a:cubicBezTo>
                  <a:pt x="17848" y="77688"/>
                  <a:pt x="21431" y="81271"/>
                  <a:pt x="21431" y="85725"/>
                </a:cubicBezTo>
                <a:cubicBezTo>
                  <a:pt x="21431" y="90179"/>
                  <a:pt x="17848" y="93762"/>
                  <a:pt x="13395" y="93762"/>
                </a:cubicBezTo>
                <a:lnTo>
                  <a:pt x="0" y="93762"/>
                </a:lnTo>
                <a:lnTo>
                  <a:pt x="0" y="123230"/>
                </a:lnTo>
                <a:cubicBezTo>
                  <a:pt x="0" y="126176"/>
                  <a:pt x="2411" y="128588"/>
                  <a:pt x="5358" y="128588"/>
                </a:cubicBezTo>
                <a:lnTo>
                  <a:pt x="13495" y="128588"/>
                </a:lnTo>
                <a:cubicBezTo>
                  <a:pt x="15136" y="128588"/>
                  <a:pt x="16676" y="127851"/>
                  <a:pt x="17681" y="126578"/>
                </a:cubicBezTo>
                <a:lnTo>
                  <a:pt x="35362" y="104477"/>
                </a:lnTo>
                <a:lnTo>
                  <a:pt x="53578" y="104477"/>
                </a:lnTo>
                <a:lnTo>
                  <a:pt x="53578" y="155377"/>
                </a:lnTo>
                <a:lnTo>
                  <a:pt x="50899" y="155377"/>
                </a:lnTo>
                <a:cubicBezTo>
                  <a:pt x="46446" y="155377"/>
                  <a:pt x="42863" y="158960"/>
                  <a:pt x="42863" y="163413"/>
                </a:cubicBezTo>
                <a:cubicBezTo>
                  <a:pt x="42863" y="167867"/>
                  <a:pt x="46446" y="171450"/>
                  <a:pt x="50899" y="171450"/>
                </a:cubicBezTo>
                <a:lnTo>
                  <a:pt x="99120" y="171450"/>
                </a:lnTo>
                <a:cubicBezTo>
                  <a:pt x="103573" y="171450"/>
                  <a:pt x="107156" y="167867"/>
                  <a:pt x="107156" y="163413"/>
                </a:cubicBezTo>
                <a:cubicBezTo>
                  <a:pt x="107156" y="158960"/>
                  <a:pt x="103573" y="155377"/>
                  <a:pt x="99120" y="155377"/>
                </a:cubicBezTo>
                <a:lnTo>
                  <a:pt x="83046" y="155377"/>
                </a:lnTo>
                <a:lnTo>
                  <a:pt x="121221" y="104477"/>
                </a:lnTo>
                <a:lnTo>
                  <a:pt x="154841" y="104477"/>
                </a:lnTo>
                <a:cubicBezTo>
                  <a:pt x="158725" y="104477"/>
                  <a:pt x="162576" y="103707"/>
                  <a:pt x="166159" y="102200"/>
                </a:cubicBezTo>
                <a:lnTo>
                  <a:pt x="187925" y="93125"/>
                </a:lnTo>
                <a:cubicBezTo>
                  <a:pt x="190906" y="91886"/>
                  <a:pt x="192881" y="88940"/>
                  <a:pt x="192881" y="85692"/>
                </a:cubicBezTo>
                <a:cubicBezTo>
                  <a:pt x="192881" y="82443"/>
                  <a:pt x="190939" y="79530"/>
                  <a:pt x="187925" y="78258"/>
                </a:cubicBezTo>
                <a:lnTo>
                  <a:pt x="166159" y="69183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75" name="Text 73"/>
          <p:cNvSpPr/>
          <p:nvPr/>
        </p:nvSpPr>
        <p:spPr>
          <a:xfrm>
            <a:off x="6596063" y="3821311"/>
            <a:ext cx="117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Defense &amp; Space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6309360" y="4129921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77" name="Text 75"/>
          <p:cNvSpPr/>
          <p:nvPr/>
        </p:nvSpPr>
        <p:spPr>
          <a:xfrm>
            <a:off x="6389370" y="4209934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Defense Indigenization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6389370" y="4362213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60% → 75%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6309360" y="4792741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80" name="Text 78"/>
          <p:cNvSpPr/>
          <p:nvPr/>
        </p:nvSpPr>
        <p:spPr>
          <a:xfrm>
            <a:off x="6389370" y="4872754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Chandrayaan-3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6389370" y="5025033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South Pole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6305550" y="5451751"/>
            <a:ext cx="2562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First global landing | Cost efficiency</a:t>
            </a:r>
            <a:endParaRPr lang="en-US" sz="1600" dirty="0"/>
          </a:p>
        </p:txBody>
      </p:sp>
      <p:sp>
        <p:nvSpPr>
          <p:cNvPr id="83" name="Shape 81"/>
          <p:cNvSpPr/>
          <p:nvPr/>
        </p:nvSpPr>
        <p:spPr>
          <a:xfrm>
            <a:off x="9058275" y="3707011"/>
            <a:ext cx="2752725" cy="2028825"/>
          </a:xfrm>
          <a:custGeom>
            <a:avLst/>
            <a:gdLst/>
            <a:ahLst/>
            <a:cxnLst/>
            <a:rect l="l" t="t" r="r" b="b"/>
            <a:pathLst>
              <a:path w="2752725" h="2028825">
                <a:moveTo>
                  <a:pt x="38100" y="0"/>
                </a:moveTo>
                <a:lnTo>
                  <a:pt x="2676522" y="0"/>
                </a:lnTo>
                <a:cubicBezTo>
                  <a:pt x="2718608" y="0"/>
                  <a:pt x="2752725" y="34117"/>
                  <a:pt x="2752725" y="76203"/>
                </a:cubicBezTo>
                <a:lnTo>
                  <a:pt x="2752725" y="1952622"/>
                </a:lnTo>
                <a:cubicBezTo>
                  <a:pt x="2752725" y="1994708"/>
                  <a:pt x="2718608" y="2028825"/>
                  <a:pt x="2676522" y="2028825"/>
                </a:cubicBezTo>
                <a:lnTo>
                  <a:pt x="38100" y="2028825"/>
                </a:lnTo>
                <a:cubicBezTo>
                  <a:pt x="17072" y="2028825"/>
                  <a:pt x="0" y="2011753"/>
                  <a:pt x="0" y="19907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84" name="Shape 82"/>
          <p:cNvSpPr/>
          <p:nvPr/>
        </p:nvSpPr>
        <p:spPr>
          <a:xfrm>
            <a:off x="9058275" y="3707011"/>
            <a:ext cx="38100" cy="2028825"/>
          </a:xfrm>
          <a:custGeom>
            <a:avLst/>
            <a:gdLst/>
            <a:ahLst/>
            <a:cxnLst/>
            <a:rect l="l" t="t" r="r" b="b"/>
            <a:pathLst>
              <a:path w="38100" h="2028825">
                <a:moveTo>
                  <a:pt x="38100" y="0"/>
                </a:moveTo>
                <a:lnTo>
                  <a:pt x="38100" y="0"/>
                </a:lnTo>
                <a:lnTo>
                  <a:pt x="38100" y="2028825"/>
                </a:lnTo>
                <a:lnTo>
                  <a:pt x="38100" y="2028825"/>
                </a:lnTo>
                <a:cubicBezTo>
                  <a:pt x="17072" y="2028825"/>
                  <a:pt x="0" y="2011753"/>
                  <a:pt x="0" y="19907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85" name="Shape 83"/>
          <p:cNvSpPr/>
          <p:nvPr/>
        </p:nvSpPr>
        <p:spPr>
          <a:xfrm>
            <a:off x="9215438" y="3849886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17838" y="93762"/>
                </a:moveTo>
                <a:lnTo>
                  <a:pt x="53913" y="93762"/>
                </a:lnTo>
                <a:cubicBezTo>
                  <a:pt x="54884" y="115360"/>
                  <a:pt x="59673" y="135251"/>
                  <a:pt x="66470" y="149818"/>
                </a:cubicBezTo>
                <a:cubicBezTo>
                  <a:pt x="70288" y="158022"/>
                  <a:pt x="74407" y="163815"/>
                  <a:pt x="78224" y="167365"/>
                </a:cubicBezTo>
                <a:cubicBezTo>
                  <a:pt x="81975" y="170881"/>
                  <a:pt x="84553" y="171450"/>
                  <a:pt x="85892" y="171450"/>
                </a:cubicBezTo>
                <a:cubicBezTo>
                  <a:pt x="87232" y="171450"/>
                  <a:pt x="89810" y="170881"/>
                  <a:pt x="93561" y="167365"/>
                </a:cubicBezTo>
                <a:cubicBezTo>
                  <a:pt x="97378" y="163815"/>
                  <a:pt x="101497" y="157988"/>
                  <a:pt x="105315" y="149818"/>
                </a:cubicBezTo>
                <a:cubicBezTo>
                  <a:pt x="112112" y="135251"/>
                  <a:pt x="116901" y="115360"/>
                  <a:pt x="117872" y="93762"/>
                </a:cubicBezTo>
                <a:close/>
                <a:moveTo>
                  <a:pt x="53880" y="77688"/>
                </a:moveTo>
                <a:lnTo>
                  <a:pt x="117805" y="77688"/>
                </a:lnTo>
                <a:cubicBezTo>
                  <a:pt x="116867" y="56090"/>
                  <a:pt x="112079" y="36199"/>
                  <a:pt x="105281" y="21632"/>
                </a:cubicBezTo>
                <a:cubicBezTo>
                  <a:pt x="101464" y="13462"/>
                  <a:pt x="97345" y="7635"/>
                  <a:pt x="93527" y="4085"/>
                </a:cubicBezTo>
                <a:cubicBezTo>
                  <a:pt x="89777" y="569"/>
                  <a:pt x="87198" y="0"/>
                  <a:pt x="85859" y="0"/>
                </a:cubicBezTo>
                <a:cubicBezTo>
                  <a:pt x="84519" y="0"/>
                  <a:pt x="81941" y="569"/>
                  <a:pt x="78191" y="4085"/>
                </a:cubicBezTo>
                <a:cubicBezTo>
                  <a:pt x="74373" y="7635"/>
                  <a:pt x="70254" y="13462"/>
                  <a:pt x="66437" y="21632"/>
                </a:cubicBezTo>
                <a:cubicBezTo>
                  <a:pt x="59639" y="36199"/>
                  <a:pt x="54851" y="56090"/>
                  <a:pt x="53880" y="77688"/>
                </a:cubicBezTo>
                <a:close/>
                <a:moveTo>
                  <a:pt x="37806" y="77688"/>
                </a:moveTo>
                <a:cubicBezTo>
                  <a:pt x="38978" y="49024"/>
                  <a:pt x="46379" y="22402"/>
                  <a:pt x="57195" y="4922"/>
                </a:cubicBezTo>
                <a:cubicBezTo>
                  <a:pt x="26354" y="15839"/>
                  <a:pt x="3650" y="43934"/>
                  <a:pt x="502" y="77688"/>
                </a:cubicBezTo>
                <a:lnTo>
                  <a:pt x="37806" y="77688"/>
                </a:lnTo>
                <a:close/>
                <a:moveTo>
                  <a:pt x="502" y="93762"/>
                </a:moveTo>
                <a:cubicBezTo>
                  <a:pt x="3650" y="127516"/>
                  <a:pt x="26354" y="155611"/>
                  <a:pt x="57195" y="166528"/>
                </a:cubicBezTo>
                <a:cubicBezTo>
                  <a:pt x="46379" y="149048"/>
                  <a:pt x="38978" y="122426"/>
                  <a:pt x="37806" y="93762"/>
                </a:cubicBezTo>
                <a:lnTo>
                  <a:pt x="502" y="93762"/>
                </a:lnTo>
                <a:close/>
                <a:moveTo>
                  <a:pt x="133912" y="93762"/>
                </a:moveTo>
                <a:cubicBezTo>
                  <a:pt x="132740" y="122426"/>
                  <a:pt x="125339" y="149048"/>
                  <a:pt x="114523" y="166528"/>
                </a:cubicBezTo>
                <a:cubicBezTo>
                  <a:pt x="145364" y="155577"/>
                  <a:pt x="168068" y="127516"/>
                  <a:pt x="171216" y="93762"/>
                </a:cubicBezTo>
                <a:lnTo>
                  <a:pt x="133912" y="93762"/>
                </a:lnTo>
                <a:close/>
                <a:moveTo>
                  <a:pt x="171216" y="77688"/>
                </a:moveTo>
                <a:cubicBezTo>
                  <a:pt x="168068" y="43934"/>
                  <a:pt x="145364" y="15839"/>
                  <a:pt x="114523" y="4922"/>
                </a:cubicBezTo>
                <a:cubicBezTo>
                  <a:pt x="125339" y="22402"/>
                  <a:pt x="132740" y="49024"/>
                  <a:pt x="133912" y="77688"/>
                </a:cubicBezTo>
                <a:lnTo>
                  <a:pt x="171216" y="77688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86" name="Text 84"/>
          <p:cNvSpPr/>
          <p:nvPr/>
        </p:nvSpPr>
        <p:spPr>
          <a:xfrm>
            <a:off x="9482138" y="3821311"/>
            <a:ext cx="1171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Global Rankings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9195435" y="4129921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88" name="Text 86"/>
          <p:cNvSpPr/>
          <p:nvPr/>
        </p:nvSpPr>
        <p:spPr>
          <a:xfrm>
            <a:off x="9275445" y="4209934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Ease of Business</a:t>
            </a:r>
            <a:endParaRPr lang="en-US" sz="1600" dirty="0"/>
          </a:p>
        </p:txBody>
      </p:sp>
      <p:sp>
        <p:nvSpPr>
          <p:cNvPr id="89" name="Text 87"/>
          <p:cNvSpPr/>
          <p:nvPr/>
        </p:nvSpPr>
        <p:spPr>
          <a:xfrm>
            <a:off x="9275445" y="4362213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142 → 63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9195435" y="4792741"/>
            <a:ext cx="2493645" cy="579120"/>
          </a:xfrm>
          <a:custGeom>
            <a:avLst/>
            <a:gdLst/>
            <a:ahLst/>
            <a:cxnLst/>
            <a:rect l="l" t="t" r="r" b="b"/>
            <a:pathLst>
              <a:path w="2493645" h="579120">
                <a:moveTo>
                  <a:pt x="38100" y="0"/>
                </a:moveTo>
                <a:lnTo>
                  <a:pt x="2455545" y="0"/>
                </a:lnTo>
                <a:cubicBezTo>
                  <a:pt x="2476587" y="0"/>
                  <a:pt x="2493645" y="17058"/>
                  <a:pt x="2493645" y="38100"/>
                </a:cubicBezTo>
                <a:lnTo>
                  <a:pt x="2493645" y="541020"/>
                </a:lnTo>
                <a:cubicBezTo>
                  <a:pt x="2493645" y="562062"/>
                  <a:pt x="2476587" y="579120"/>
                  <a:pt x="2455545" y="579120"/>
                </a:cubicBezTo>
                <a:lnTo>
                  <a:pt x="38100" y="579120"/>
                </a:lnTo>
                <a:cubicBezTo>
                  <a:pt x="17058" y="579120"/>
                  <a:pt x="0" y="562062"/>
                  <a:pt x="0" y="5410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91" name="Text 89"/>
          <p:cNvSpPr/>
          <p:nvPr/>
        </p:nvSpPr>
        <p:spPr>
          <a:xfrm>
            <a:off x="9275445" y="4872754"/>
            <a:ext cx="2390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Innovation Index</a:t>
            </a:r>
            <a:endParaRPr lang="en-US" sz="1600" dirty="0"/>
          </a:p>
        </p:txBody>
      </p:sp>
      <p:sp>
        <p:nvSpPr>
          <p:cNvPr id="92" name="Text 90"/>
          <p:cNvSpPr/>
          <p:nvPr/>
        </p:nvSpPr>
        <p:spPr>
          <a:xfrm>
            <a:off x="9275445" y="5025033"/>
            <a:ext cx="242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81 → 40</a:t>
            </a:r>
            <a:endParaRPr lang="en-US" sz="1600" dirty="0"/>
          </a:p>
        </p:txBody>
      </p:sp>
      <p:sp>
        <p:nvSpPr>
          <p:cNvPr id="93" name="Text 91"/>
          <p:cNvSpPr/>
          <p:nvPr/>
        </p:nvSpPr>
        <p:spPr>
          <a:xfrm>
            <a:off x="9191625" y="5451751"/>
            <a:ext cx="2562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G20 Presidency | QUAD | ISA</a:t>
            </a:r>
            <a:endParaRPr lang="en-US" sz="1600" dirty="0"/>
          </a:p>
        </p:txBody>
      </p:sp>
      <p:sp>
        <p:nvSpPr>
          <p:cNvPr id="94" name="Shape 92"/>
          <p:cNvSpPr/>
          <p:nvPr/>
        </p:nvSpPr>
        <p:spPr>
          <a:xfrm>
            <a:off x="384810" y="5855974"/>
            <a:ext cx="3722370" cy="617220"/>
          </a:xfrm>
          <a:custGeom>
            <a:avLst/>
            <a:gdLst/>
            <a:ahLst/>
            <a:cxnLst/>
            <a:rect l="l" t="t" r="r" b="b"/>
            <a:pathLst>
              <a:path w="3722370" h="617220">
                <a:moveTo>
                  <a:pt x="76202" y="0"/>
                </a:moveTo>
                <a:lnTo>
                  <a:pt x="3646168" y="0"/>
                </a:lnTo>
                <a:cubicBezTo>
                  <a:pt x="3688253" y="0"/>
                  <a:pt x="3722370" y="34117"/>
                  <a:pt x="3722370" y="76202"/>
                </a:cubicBezTo>
                <a:lnTo>
                  <a:pt x="3722370" y="541018"/>
                </a:lnTo>
                <a:cubicBezTo>
                  <a:pt x="3722370" y="583103"/>
                  <a:pt x="3688253" y="617220"/>
                  <a:pt x="3646168" y="617220"/>
                </a:cubicBezTo>
                <a:lnTo>
                  <a:pt x="76202" y="617220"/>
                </a:lnTo>
                <a:cubicBezTo>
                  <a:pt x="34117" y="617220"/>
                  <a:pt x="0" y="583103"/>
                  <a:pt x="0" y="54101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95" name="Text 93"/>
          <p:cNvSpPr/>
          <p:nvPr/>
        </p:nvSpPr>
        <p:spPr>
          <a:xfrm>
            <a:off x="431482" y="5935982"/>
            <a:ext cx="3629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Forex Reserves</a:t>
            </a:r>
            <a:endParaRPr lang="en-US" sz="1600" dirty="0"/>
          </a:p>
        </p:txBody>
      </p:sp>
      <p:sp>
        <p:nvSpPr>
          <p:cNvPr id="96" name="Text 94"/>
          <p:cNvSpPr/>
          <p:nvPr/>
        </p:nvSpPr>
        <p:spPr>
          <a:xfrm>
            <a:off x="417195" y="6126482"/>
            <a:ext cx="3657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$300B → $650B+</a:t>
            </a:r>
            <a:endParaRPr lang="en-US" sz="1600" dirty="0"/>
          </a:p>
        </p:txBody>
      </p:sp>
      <p:sp>
        <p:nvSpPr>
          <p:cNvPr id="97" name="Shape 95"/>
          <p:cNvSpPr/>
          <p:nvPr/>
        </p:nvSpPr>
        <p:spPr>
          <a:xfrm>
            <a:off x="4232910" y="5855974"/>
            <a:ext cx="3722370" cy="617220"/>
          </a:xfrm>
          <a:custGeom>
            <a:avLst/>
            <a:gdLst/>
            <a:ahLst/>
            <a:cxnLst/>
            <a:rect l="l" t="t" r="r" b="b"/>
            <a:pathLst>
              <a:path w="3722370" h="617220">
                <a:moveTo>
                  <a:pt x="76202" y="0"/>
                </a:moveTo>
                <a:lnTo>
                  <a:pt x="3646168" y="0"/>
                </a:lnTo>
                <a:cubicBezTo>
                  <a:pt x="3688253" y="0"/>
                  <a:pt x="3722370" y="34117"/>
                  <a:pt x="3722370" y="76202"/>
                </a:cubicBezTo>
                <a:lnTo>
                  <a:pt x="3722370" y="541018"/>
                </a:lnTo>
                <a:cubicBezTo>
                  <a:pt x="3722370" y="583103"/>
                  <a:pt x="3688253" y="617220"/>
                  <a:pt x="3646168" y="617220"/>
                </a:cubicBezTo>
                <a:lnTo>
                  <a:pt x="76202" y="617220"/>
                </a:lnTo>
                <a:cubicBezTo>
                  <a:pt x="34117" y="617220"/>
                  <a:pt x="0" y="583103"/>
                  <a:pt x="0" y="54101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98" name="Text 96"/>
          <p:cNvSpPr/>
          <p:nvPr/>
        </p:nvSpPr>
        <p:spPr>
          <a:xfrm>
            <a:off x="4279583" y="5935982"/>
            <a:ext cx="3629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FDI Inflows</a:t>
            </a:r>
            <a:endParaRPr lang="en-US" sz="1600" dirty="0"/>
          </a:p>
        </p:txBody>
      </p:sp>
      <p:sp>
        <p:nvSpPr>
          <p:cNvPr id="99" name="Text 97"/>
          <p:cNvSpPr/>
          <p:nvPr/>
        </p:nvSpPr>
        <p:spPr>
          <a:xfrm>
            <a:off x="4265295" y="6126482"/>
            <a:ext cx="3657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$70+ Billion</a:t>
            </a:r>
            <a:endParaRPr lang="en-US" sz="1600" dirty="0"/>
          </a:p>
        </p:txBody>
      </p:sp>
      <p:sp>
        <p:nvSpPr>
          <p:cNvPr id="100" name="Shape 98"/>
          <p:cNvSpPr/>
          <p:nvPr/>
        </p:nvSpPr>
        <p:spPr>
          <a:xfrm>
            <a:off x="8081010" y="5855974"/>
            <a:ext cx="3722370" cy="617220"/>
          </a:xfrm>
          <a:custGeom>
            <a:avLst/>
            <a:gdLst/>
            <a:ahLst/>
            <a:cxnLst/>
            <a:rect l="l" t="t" r="r" b="b"/>
            <a:pathLst>
              <a:path w="3722370" h="617220">
                <a:moveTo>
                  <a:pt x="76202" y="0"/>
                </a:moveTo>
                <a:lnTo>
                  <a:pt x="3646168" y="0"/>
                </a:lnTo>
                <a:cubicBezTo>
                  <a:pt x="3688253" y="0"/>
                  <a:pt x="3722370" y="34117"/>
                  <a:pt x="3722370" y="76202"/>
                </a:cubicBezTo>
                <a:lnTo>
                  <a:pt x="3722370" y="541018"/>
                </a:lnTo>
                <a:cubicBezTo>
                  <a:pt x="3722370" y="583103"/>
                  <a:pt x="3688253" y="617220"/>
                  <a:pt x="3646168" y="617220"/>
                </a:cubicBezTo>
                <a:lnTo>
                  <a:pt x="76202" y="617220"/>
                </a:lnTo>
                <a:cubicBezTo>
                  <a:pt x="34117" y="617220"/>
                  <a:pt x="0" y="583103"/>
                  <a:pt x="0" y="54101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101" name="Text 99"/>
          <p:cNvSpPr/>
          <p:nvPr/>
        </p:nvSpPr>
        <p:spPr>
          <a:xfrm>
            <a:off x="8127682" y="5935982"/>
            <a:ext cx="3629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Inflation Control</a:t>
            </a:r>
            <a:endParaRPr lang="en-US" sz="1600" dirty="0"/>
          </a:p>
        </p:txBody>
      </p:sp>
      <p:sp>
        <p:nvSpPr>
          <p:cNvPr id="102" name="Text 100"/>
          <p:cNvSpPr/>
          <p:nvPr/>
        </p:nvSpPr>
        <p:spPr>
          <a:xfrm>
            <a:off x="8113395" y="6126482"/>
            <a:ext cx="3657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9-11% → 4.5-5%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7461" y="471827"/>
            <a:ext cx="37746" cy="377461"/>
          </a:xfrm>
          <a:custGeom>
            <a:avLst/>
            <a:gdLst/>
            <a:ahLst/>
            <a:cxnLst/>
            <a:rect l="l" t="t" r="r" b="b"/>
            <a:pathLst>
              <a:path w="37746" h="377461">
                <a:moveTo>
                  <a:pt x="0" y="0"/>
                </a:moveTo>
                <a:lnTo>
                  <a:pt x="37746" y="0"/>
                </a:lnTo>
                <a:lnTo>
                  <a:pt x="37746" y="377461"/>
                </a:lnTo>
                <a:lnTo>
                  <a:pt x="0" y="377461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28446" y="377461"/>
            <a:ext cx="6869796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spc="59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ADMINISTRATIVE REFORMS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28446" y="603938"/>
            <a:ext cx="6935851" cy="3397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29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Institutional Strengthening &amp; Governance Optimization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77461" y="1019146"/>
            <a:ext cx="11512570" cy="4529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Systematic transformation of India's 4-million-strong central government workforce</a:t>
            </a:r>
            <a:pPr>
              <a:lnSpc>
                <a:spcPct val="120000"/>
              </a:lnSpc>
            </a:pPr>
            <a:r>
              <a:rPr lang="en-US" sz="1189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from structural reforms to cultural shift, creating a performance-oriented, citizen-centric administrative machinery.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96334" y="1623084"/>
            <a:ext cx="3717994" cy="2415752"/>
          </a:xfrm>
          <a:custGeom>
            <a:avLst/>
            <a:gdLst/>
            <a:ahLst/>
            <a:cxnLst/>
            <a:rect l="l" t="t" r="r" b="b"/>
            <a:pathLst>
              <a:path w="3717994" h="2415752">
                <a:moveTo>
                  <a:pt x="37746" y="0"/>
                </a:moveTo>
                <a:lnTo>
                  <a:pt x="3642502" y="0"/>
                </a:lnTo>
                <a:cubicBezTo>
                  <a:pt x="3684195" y="0"/>
                  <a:pt x="3717994" y="33799"/>
                  <a:pt x="3717994" y="75492"/>
                </a:cubicBezTo>
                <a:lnTo>
                  <a:pt x="3717994" y="2340260"/>
                </a:lnTo>
                <a:cubicBezTo>
                  <a:pt x="3717994" y="2381953"/>
                  <a:pt x="3684195" y="2415752"/>
                  <a:pt x="3642502" y="2415752"/>
                </a:cubicBezTo>
                <a:lnTo>
                  <a:pt x="37746" y="2415752"/>
                </a:lnTo>
                <a:cubicBezTo>
                  <a:pt x="16900" y="2415752"/>
                  <a:pt x="0" y="2398853"/>
                  <a:pt x="0" y="2378006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96334" y="1623084"/>
            <a:ext cx="37746" cy="2415752"/>
          </a:xfrm>
          <a:custGeom>
            <a:avLst/>
            <a:gdLst/>
            <a:ahLst/>
            <a:cxnLst/>
            <a:rect l="l" t="t" r="r" b="b"/>
            <a:pathLst>
              <a:path w="37746" h="2415752">
                <a:moveTo>
                  <a:pt x="37746" y="0"/>
                </a:moveTo>
                <a:lnTo>
                  <a:pt x="37746" y="0"/>
                </a:lnTo>
                <a:lnTo>
                  <a:pt x="37746" y="2415752"/>
                </a:lnTo>
                <a:lnTo>
                  <a:pt x="37746" y="2415752"/>
                </a:lnTo>
                <a:cubicBezTo>
                  <a:pt x="16900" y="2415752"/>
                  <a:pt x="0" y="2398853"/>
                  <a:pt x="0" y="2378006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8" name="Text 6"/>
          <p:cNvSpPr/>
          <p:nvPr/>
        </p:nvSpPr>
        <p:spPr>
          <a:xfrm>
            <a:off x="566192" y="1774068"/>
            <a:ext cx="3482080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FF99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Structural Reforms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5065" y="2189276"/>
            <a:ext cx="150985" cy="150985"/>
          </a:xfrm>
          <a:custGeom>
            <a:avLst/>
            <a:gdLst/>
            <a:ahLst/>
            <a:cxnLst/>
            <a:rect l="l" t="t" r="r" b="b"/>
            <a:pathLst>
              <a:path w="150985" h="150985">
                <a:moveTo>
                  <a:pt x="56619" y="18873"/>
                </a:moveTo>
                <a:cubicBezTo>
                  <a:pt x="56619" y="13653"/>
                  <a:pt x="60836" y="9437"/>
                  <a:pt x="66056" y="9437"/>
                </a:cubicBezTo>
                <a:lnTo>
                  <a:pt x="84929" y="9437"/>
                </a:lnTo>
                <a:cubicBezTo>
                  <a:pt x="90148" y="9437"/>
                  <a:pt x="94365" y="13653"/>
                  <a:pt x="94365" y="18873"/>
                </a:cubicBezTo>
                <a:lnTo>
                  <a:pt x="94365" y="37746"/>
                </a:lnTo>
                <a:cubicBezTo>
                  <a:pt x="94365" y="42966"/>
                  <a:pt x="90148" y="47183"/>
                  <a:pt x="84929" y="47183"/>
                </a:cubicBezTo>
                <a:lnTo>
                  <a:pt x="82570" y="47183"/>
                </a:lnTo>
                <a:lnTo>
                  <a:pt x="82570" y="66056"/>
                </a:lnTo>
                <a:lnTo>
                  <a:pt x="117957" y="66056"/>
                </a:lnTo>
                <a:cubicBezTo>
                  <a:pt x="129693" y="66056"/>
                  <a:pt x="139189" y="75551"/>
                  <a:pt x="139189" y="87288"/>
                </a:cubicBezTo>
                <a:lnTo>
                  <a:pt x="139189" y="103802"/>
                </a:lnTo>
                <a:lnTo>
                  <a:pt x="141548" y="103802"/>
                </a:lnTo>
                <a:cubicBezTo>
                  <a:pt x="146768" y="103802"/>
                  <a:pt x="150985" y="108019"/>
                  <a:pt x="150985" y="113238"/>
                </a:cubicBezTo>
                <a:lnTo>
                  <a:pt x="150985" y="132111"/>
                </a:lnTo>
                <a:cubicBezTo>
                  <a:pt x="150985" y="137331"/>
                  <a:pt x="146768" y="141548"/>
                  <a:pt x="141548" y="141548"/>
                </a:cubicBezTo>
                <a:lnTo>
                  <a:pt x="122675" y="141548"/>
                </a:lnTo>
                <a:cubicBezTo>
                  <a:pt x="117455" y="141548"/>
                  <a:pt x="113238" y="137331"/>
                  <a:pt x="113238" y="132111"/>
                </a:cubicBezTo>
                <a:lnTo>
                  <a:pt x="113238" y="113238"/>
                </a:lnTo>
                <a:cubicBezTo>
                  <a:pt x="113238" y="108019"/>
                  <a:pt x="117455" y="103802"/>
                  <a:pt x="122675" y="103802"/>
                </a:cubicBezTo>
                <a:lnTo>
                  <a:pt x="125034" y="103802"/>
                </a:lnTo>
                <a:lnTo>
                  <a:pt x="125034" y="87288"/>
                </a:lnTo>
                <a:cubicBezTo>
                  <a:pt x="125034" y="83366"/>
                  <a:pt x="121879" y="80211"/>
                  <a:pt x="117957" y="80211"/>
                </a:cubicBezTo>
                <a:lnTo>
                  <a:pt x="82570" y="80211"/>
                </a:lnTo>
                <a:lnTo>
                  <a:pt x="82570" y="103802"/>
                </a:lnTo>
                <a:lnTo>
                  <a:pt x="84929" y="103802"/>
                </a:lnTo>
                <a:cubicBezTo>
                  <a:pt x="90148" y="103802"/>
                  <a:pt x="94365" y="108019"/>
                  <a:pt x="94365" y="113238"/>
                </a:cubicBezTo>
                <a:lnTo>
                  <a:pt x="94365" y="132111"/>
                </a:lnTo>
                <a:cubicBezTo>
                  <a:pt x="94365" y="137331"/>
                  <a:pt x="90148" y="141548"/>
                  <a:pt x="84929" y="141548"/>
                </a:cubicBezTo>
                <a:lnTo>
                  <a:pt x="66056" y="141548"/>
                </a:lnTo>
                <a:cubicBezTo>
                  <a:pt x="60836" y="141548"/>
                  <a:pt x="56619" y="137331"/>
                  <a:pt x="56619" y="132111"/>
                </a:cubicBezTo>
                <a:lnTo>
                  <a:pt x="56619" y="113238"/>
                </a:lnTo>
                <a:cubicBezTo>
                  <a:pt x="56619" y="108019"/>
                  <a:pt x="60836" y="103802"/>
                  <a:pt x="66056" y="103802"/>
                </a:cubicBezTo>
                <a:lnTo>
                  <a:pt x="68415" y="103802"/>
                </a:lnTo>
                <a:lnTo>
                  <a:pt x="68415" y="80211"/>
                </a:lnTo>
                <a:lnTo>
                  <a:pt x="33028" y="80211"/>
                </a:lnTo>
                <a:cubicBezTo>
                  <a:pt x="29106" y="80211"/>
                  <a:pt x="25950" y="83366"/>
                  <a:pt x="25950" y="87288"/>
                </a:cubicBezTo>
                <a:lnTo>
                  <a:pt x="25950" y="103802"/>
                </a:lnTo>
                <a:lnTo>
                  <a:pt x="28310" y="103802"/>
                </a:lnTo>
                <a:cubicBezTo>
                  <a:pt x="33529" y="103802"/>
                  <a:pt x="37746" y="108019"/>
                  <a:pt x="37746" y="113238"/>
                </a:cubicBezTo>
                <a:lnTo>
                  <a:pt x="37746" y="132111"/>
                </a:lnTo>
                <a:cubicBezTo>
                  <a:pt x="37746" y="137331"/>
                  <a:pt x="33529" y="141548"/>
                  <a:pt x="28310" y="141548"/>
                </a:cubicBezTo>
                <a:lnTo>
                  <a:pt x="9437" y="141548"/>
                </a:lnTo>
                <a:cubicBezTo>
                  <a:pt x="4217" y="141548"/>
                  <a:pt x="0" y="137331"/>
                  <a:pt x="0" y="132111"/>
                </a:cubicBezTo>
                <a:lnTo>
                  <a:pt x="0" y="113238"/>
                </a:lnTo>
                <a:cubicBezTo>
                  <a:pt x="0" y="108019"/>
                  <a:pt x="4217" y="103802"/>
                  <a:pt x="9437" y="103802"/>
                </a:cubicBezTo>
                <a:lnTo>
                  <a:pt x="11796" y="103802"/>
                </a:lnTo>
                <a:lnTo>
                  <a:pt x="11796" y="87288"/>
                </a:lnTo>
                <a:cubicBezTo>
                  <a:pt x="11796" y="75551"/>
                  <a:pt x="21291" y="66056"/>
                  <a:pt x="33028" y="66056"/>
                </a:cubicBezTo>
                <a:lnTo>
                  <a:pt x="68415" y="66056"/>
                </a:lnTo>
                <a:lnTo>
                  <a:pt x="68415" y="47183"/>
                </a:lnTo>
                <a:lnTo>
                  <a:pt x="66056" y="47183"/>
                </a:lnTo>
                <a:cubicBezTo>
                  <a:pt x="60836" y="47183"/>
                  <a:pt x="56619" y="42966"/>
                  <a:pt x="56619" y="37746"/>
                </a:cubicBezTo>
                <a:lnTo>
                  <a:pt x="56619" y="18873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0" name="Text 8"/>
          <p:cNvSpPr/>
          <p:nvPr/>
        </p:nvSpPr>
        <p:spPr>
          <a:xfrm>
            <a:off x="830415" y="2151529"/>
            <a:ext cx="2755467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NITI Aayog (2015)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30415" y="2340260"/>
            <a:ext cx="2746031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Replaced Planning Commission with think tank model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3938" y="2604363"/>
            <a:ext cx="113238" cy="150985"/>
          </a:xfrm>
          <a:custGeom>
            <a:avLst/>
            <a:gdLst/>
            <a:ahLst/>
            <a:cxnLst/>
            <a:rect l="l" t="t" r="r" b="b"/>
            <a:pathLst>
              <a:path w="113238" h="150985">
                <a:moveTo>
                  <a:pt x="0" y="18873"/>
                </a:moveTo>
                <a:cubicBezTo>
                  <a:pt x="0" y="8463"/>
                  <a:pt x="8463" y="0"/>
                  <a:pt x="18873" y="0"/>
                </a:cubicBezTo>
                <a:lnTo>
                  <a:pt x="62959" y="0"/>
                </a:lnTo>
                <a:cubicBezTo>
                  <a:pt x="67973" y="0"/>
                  <a:pt x="72779" y="1976"/>
                  <a:pt x="76318" y="5514"/>
                </a:cubicBezTo>
                <a:lnTo>
                  <a:pt x="107724" y="36950"/>
                </a:lnTo>
                <a:cubicBezTo>
                  <a:pt x="111263" y="40489"/>
                  <a:pt x="113238" y="45295"/>
                  <a:pt x="113238" y="50309"/>
                </a:cubicBezTo>
                <a:lnTo>
                  <a:pt x="113238" y="132111"/>
                </a:lnTo>
                <a:cubicBezTo>
                  <a:pt x="113238" y="142521"/>
                  <a:pt x="104775" y="150985"/>
                  <a:pt x="94365" y="150985"/>
                </a:cubicBezTo>
                <a:lnTo>
                  <a:pt x="18873" y="150985"/>
                </a:lnTo>
                <a:cubicBezTo>
                  <a:pt x="8463" y="150985"/>
                  <a:pt x="0" y="142521"/>
                  <a:pt x="0" y="132111"/>
                </a:cubicBezTo>
                <a:lnTo>
                  <a:pt x="0" y="18873"/>
                </a:lnTo>
                <a:close/>
                <a:moveTo>
                  <a:pt x="61337" y="17251"/>
                </a:moveTo>
                <a:lnTo>
                  <a:pt x="61337" y="44824"/>
                </a:lnTo>
                <a:cubicBezTo>
                  <a:pt x="61337" y="48746"/>
                  <a:pt x="64493" y="51901"/>
                  <a:pt x="68415" y="51901"/>
                </a:cubicBezTo>
                <a:lnTo>
                  <a:pt x="95987" y="51901"/>
                </a:lnTo>
                <a:lnTo>
                  <a:pt x="61337" y="17251"/>
                </a:lnTo>
                <a:close/>
                <a:moveTo>
                  <a:pt x="18873" y="25950"/>
                </a:moveTo>
                <a:cubicBezTo>
                  <a:pt x="18873" y="29873"/>
                  <a:pt x="22028" y="33028"/>
                  <a:pt x="25950" y="33028"/>
                </a:cubicBezTo>
                <a:lnTo>
                  <a:pt x="40105" y="33028"/>
                </a:lnTo>
                <a:cubicBezTo>
                  <a:pt x="44027" y="33028"/>
                  <a:pt x="47183" y="29873"/>
                  <a:pt x="47183" y="25950"/>
                </a:cubicBezTo>
                <a:cubicBezTo>
                  <a:pt x="47183" y="22028"/>
                  <a:pt x="44027" y="18873"/>
                  <a:pt x="40105" y="18873"/>
                </a:cubicBezTo>
                <a:lnTo>
                  <a:pt x="25950" y="18873"/>
                </a:lnTo>
                <a:cubicBezTo>
                  <a:pt x="22028" y="18873"/>
                  <a:pt x="18873" y="22028"/>
                  <a:pt x="18873" y="25950"/>
                </a:cubicBezTo>
                <a:close/>
                <a:moveTo>
                  <a:pt x="18873" y="54260"/>
                </a:moveTo>
                <a:cubicBezTo>
                  <a:pt x="18873" y="58182"/>
                  <a:pt x="22028" y="61337"/>
                  <a:pt x="25950" y="61337"/>
                </a:cubicBezTo>
                <a:lnTo>
                  <a:pt x="40105" y="61337"/>
                </a:lnTo>
                <a:cubicBezTo>
                  <a:pt x="44027" y="61337"/>
                  <a:pt x="47183" y="58182"/>
                  <a:pt x="47183" y="54260"/>
                </a:cubicBezTo>
                <a:cubicBezTo>
                  <a:pt x="47183" y="50338"/>
                  <a:pt x="44027" y="47183"/>
                  <a:pt x="40105" y="47183"/>
                </a:cubicBezTo>
                <a:lnTo>
                  <a:pt x="25950" y="47183"/>
                </a:lnTo>
                <a:cubicBezTo>
                  <a:pt x="22028" y="47183"/>
                  <a:pt x="18873" y="50338"/>
                  <a:pt x="18873" y="54260"/>
                </a:cubicBezTo>
                <a:close/>
                <a:moveTo>
                  <a:pt x="51901" y="76672"/>
                </a:moveTo>
                <a:lnTo>
                  <a:pt x="51901" y="77851"/>
                </a:lnTo>
                <a:cubicBezTo>
                  <a:pt x="43408" y="77940"/>
                  <a:pt x="36567" y="84840"/>
                  <a:pt x="36567" y="93333"/>
                </a:cubicBezTo>
                <a:cubicBezTo>
                  <a:pt x="36567" y="100912"/>
                  <a:pt x="42022" y="107370"/>
                  <a:pt x="49512" y="108609"/>
                </a:cubicBezTo>
                <a:lnTo>
                  <a:pt x="61809" y="110673"/>
                </a:lnTo>
                <a:cubicBezTo>
                  <a:pt x="63579" y="110968"/>
                  <a:pt x="64876" y="112501"/>
                  <a:pt x="64876" y="114300"/>
                </a:cubicBezTo>
                <a:cubicBezTo>
                  <a:pt x="64876" y="116335"/>
                  <a:pt x="63225" y="117986"/>
                  <a:pt x="61190" y="117986"/>
                </a:cubicBezTo>
                <a:lnTo>
                  <a:pt x="44824" y="117957"/>
                </a:lnTo>
                <a:cubicBezTo>
                  <a:pt x="41580" y="117957"/>
                  <a:pt x="38926" y="120611"/>
                  <a:pt x="38926" y="123854"/>
                </a:cubicBezTo>
                <a:cubicBezTo>
                  <a:pt x="38926" y="127098"/>
                  <a:pt x="41580" y="129752"/>
                  <a:pt x="44824" y="129752"/>
                </a:cubicBezTo>
                <a:lnTo>
                  <a:pt x="51901" y="129752"/>
                </a:lnTo>
                <a:lnTo>
                  <a:pt x="51901" y="130932"/>
                </a:lnTo>
                <a:cubicBezTo>
                  <a:pt x="51901" y="134176"/>
                  <a:pt x="54555" y="136830"/>
                  <a:pt x="57799" y="136830"/>
                </a:cubicBezTo>
                <a:cubicBezTo>
                  <a:pt x="61043" y="136830"/>
                  <a:pt x="63697" y="134176"/>
                  <a:pt x="63697" y="130932"/>
                </a:cubicBezTo>
                <a:lnTo>
                  <a:pt x="63697" y="129546"/>
                </a:lnTo>
                <a:cubicBezTo>
                  <a:pt x="71069" y="128337"/>
                  <a:pt x="76672" y="121967"/>
                  <a:pt x="76672" y="114271"/>
                </a:cubicBezTo>
                <a:cubicBezTo>
                  <a:pt x="76672" y="106692"/>
                  <a:pt x="71216" y="100234"/>
                  <a:pt x="63726" y="98995"/>
                </a:cubicBezTo>
                <a:lnTo>
                  <a:pt x="51429" y="96931"/>
                </a:lnTo>
                <a:cubicBezTo>
                  <a:pt x="49660" y="96636"/>
                  <a:pt x="48362" y="95103"/>
                  <a:pt x="48362" y="93304"/>
                </a:cubicBezTo>
                <a:cubicBezTo>
                  <a:pt x="48362" y="91269"/>
                  <a:pt x="50014" y="89618"/>
                  <a:pt x="52048" y="89618"/>
                </a:cubicBezTo>
                <a:lnTo>
                  <a:pt x="66056" y="89618"/>
                </a:lnTo>
                <a:cubicBezTo>
                  <a:pt x="69300" y="89618"/>
                  <a:pt x="71954" y="86964"/>
                  <a:pt x="71954" y="83720"/>
                </a:cubicBezTo>
                <a:cubicBezTo>
                  <a:pt x="71954" y="80476"/>
                  <a:pt x="69300" y="77822"/>
                  <a:pt x="66056" y="77822"/>
                </a:cubicBezTo>
                <a:lnTo>
                  <a:pt x="63697" y="77822"/>
                </a:lnTo>
                <a:lnTo>
                  <a:pt x="63697" y="76642"/>
                </a:lnTo>
                <a:cubicBezTo>
                  <a:pt x="63697" y="73399"/>
                  <a:pt x="61043" y="70745"/>
                  <a:pt x="57799" y="70745"/>
                </a:cubicBezTo>
                <a:cubicBezTo>
                  <a:pt x="54555" y="70745"/>
                  <a:pt x="51901" y="73399"/>
                  <a:pt x="51901" y="76642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3" name="Text 11"/>
          <p:cNvSpPr/>
          <p:nvPr/>
        </p:nvSpPr>
        <p:spPr>
          <a:xfrm>
            <a:off x="830415" y="2566617"/>
            <a:ext cx="2576173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Railway Budget Merger (2017)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30415" y="2755348"/>
            <a:ext cx="2566737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Ended 92-year-old practice, unified fiscal planning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4502" y="3019460"/>
            <a:ext cx="132111" cy="150985"/>
          </a:xfrm>
          <a:custGeom>
            <a:avLst/>
            <a:gdLst/>
            <a:ahLst/>
            <a:cxnLst/>
            <a:rect l="l" t="t" r="r" b="b"/>
            <a:pathLst>
              <a:path w="132111" h="150985">
                <a:moveTo>
                  <a:pt x="66056" y="73133"/>
                </a:moveTo>
                <a:cubicBezTo>
                  <a:pt x="46525" y="73133"/>
                  <a:pt x="30669" y="57277"/>
                  <a:pt x="30669" y="37746"/>
                </a:cubicBezTo>
                <a:cubicBezTo>
                  <a:pt x="30669" y="18216"/>
                  <a:pt x="46525" y="2359"/>
                  <a:pt x="66056" y="2359"/>
                </a:cubicBezTo>
                <a:cubicBezTo>
                  <a:pt x="85586" y="2359"/>
                  <a:pt x="101443" y="18216"/>
                  <a:pt x="101443" y="37746"/>
                </a:cubicBezTo>
                <a:cubicBezTo>
                  <a:pt x="101443" y="57277"/>
                  <a:pt x="85586" y="73133"/>
                  <a:pt x="66056" y="73133"/>
                </a:cubicBezTo>
                <a:close/>
                <a:moveTo>
                  <a:pt x="57062" y="89647"/>
                </a:moveTo>
                <a:lnTo>
                  <a:pt x="75050" y="89647"/>
                </a:lnTo>
                <a:cubicBezTo>
                  <a:pt x="77910" y="89647"/>
                  <a:pt x="80211" y="91947"/>
                  <a:pt x="80211" y="94808"/>
                </a:cubicBezTo>
                <a:cubicBezTo>
                  <a:pt x="80211" y="96046"/>
                  <a:pt x="79768" y="97226"/>
                  <a:pt x="78972" y="98169"/>
                </a:cubicBezTo>
                <a:lnTo>
                  <a:pt x="70892" y="107606"/>
                </a:lnTo>
                <a:lnTo>
                  <a:pt x="80034" y="141548"/>
                </a:lnTo>
                <a:lnTo>
                  <a:pt x="80211" y="141548"/>
                </a:lnTo>
                <a:lnTo>
                  <a:pt x="90414" y="100705"/>
                </a:lnTo>
                <a:cubicBezTo>
                  <a:pt x="91063" y="98140"/>
                  <a:pt x="93687" y="96577"/>
                  <a:pt x="96164" y="97521"/>
                </a:cubicBezTo>
                <a:cubicBezTo>
                  <a:pt x="114418" y="104480"/>
                  <a:pt x="127393" y="122174"/>
                  <a:pt x="127393" y="142875"/>
                </a:cubicBezTo>
                <a:cubicBezTo>
                  <a:pt x="127393" y="147328"/>
                  <a:pt x="123766" y="150955"/>
                  <a:pt x="119313" y="150955"/>
                </a:cubicBezTo>
                <a:lnTo>
                  <a:pt x="12798" y="150985"/>
                </a:lnTo>
                <a:cubicBezTo>
                  <a:pt x="8345" y="150985"/>
                  <a:pt x="4718" y="147357"/>
                  <a:pt x="4718" y="142904"/>
                </a:cubicBezTo>
                <a:cubicBezTo>
                  <a:pt x="4718" y="122203"/>
                  <a:pt x="17693" y="104510"/>
                  <a:pt x="35947" y="97550"/>
                </a:cubicBezTo>
                <a:cubicBezTo>
                  <a:pt x="38424" y="96607"/>
                  <a:pt x="41049" y="98169"/>
                  <a:pt x="41698" y="100735"/>
                </a:cubicBezTo>
                <a:lnTo>
                  <a:pt x="51901" y="141577"/>
                </a:lnTo>
                <a:lnTo>
                  <a:pt x="52078" y="141577"/>
                </a:lnTo>
                <a:lnTo>
                  <a:pt x="61220" y="107635"/>
                </a:lnTo>
                <a:lnTo>
                  <a:pt x="53139" y="98199"/>
                </a:lnTo>
                <a:cubicBezTo>
                  <a:pt x="52343" y="97255"/>
                  <a:pt x="51901" y="96076"/>
                  <a:pt x="51901" y="94837"/>
                </a:cubicBezTo>
                <a:cubicBezTo>
                  <a:pt x="51901" y="91977"/>
                  <a:pt x="54201" y="89677"/>
                  <a:pt x="57062" y="89677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6" name="Text 14"/>
          <p:cNvSpPr/>
          <p:nvPr/>
        </p:nvSpPr>
        <p:spPr>
          <a:xfrm>
            <a:off x="830415" y="2981714"/>
            <a:ext cx="3198985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Lateral Entry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30415" y="3170445"/>
            <a:ext cx="3189548" cy="3019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 experts at Joint Secretary level — breaking IAS monopoly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75628" y="3585412"/>
            <a:ext cx="169858" cy="150985"/>
          </a:xfrm>
          <a:custGeom>
            <a:avLst/>
            <a:gdLst/>
            <a:ahLst/>
            <a:cxnLst/>
            <a:rect l="l" t="t" r="r" b="b"/>
            <a:pathLst>
              <a:path w="169858" h="150985">
                <a:moveTo>
                  <a:pt x="12091" y="-7343"/>
                </a:moveTo>
                <a:cubicBezTo>
                  <a:pt x="9319" y="-10115"/>
                  <a:pt x="4836" y="-10115"/>
                  <a:pt x="2094" y="-7343"/>
                </a:cubicBezTo>
                <a:cubicBezTo>
                  <a:pt x="-649" y="-4571"/>
                  <a:pt x="-678" y="-88"/>
                  <a:pt x="2064" y="2684"/>
                </a:cubicBezTo>
                <a:lnTo>
                  <a:pt x="157767" y="158386"/>
                </a:lnTo>
                <a:cubicBezTo>
                  <a:pt x="160539" y="161158"/>
                  <a:pt x="165021" y="161158"/>
                  <a:pt x="167764" y="158386"/>
                </a:cubicBezTo>
                <a:cubicBezTo>
                  <a:pt x="170506" y="155614"/>
                  <a:pt x="170536" y="151132"/>
                  <a:pt x="167764" y="148389"/>
                </a:cubicBezTo>
                <a:lnTo>
                  <a:pt x="91859" y="72455"/>
                </a:lnTo>
                <a:cubicBezTo>
                  <a:pt x="108078" y="69241"/>
                  <a:pt x="120316" y="54909"/>
                  <a:pt x="120316" y="37746"/>
                </a:cubicBezTo>
                <a:cubicBezTo>
                  <a:pt x="120316" y="18195"/>
                  <a:pt x="104480" y="2359"/>
                  <a:pt x="84929" y="2359"/>
                </a:cubicBezTo>
                <a:cubicBezTo>
                  <a:pt x="67766" y="2359"/>
                  <a:pt x="53434" y="14597"/>
                  <a:pt x="50220" y="30816"/>
                </a:cubicBezTo>
                <a:lnTo>
                  <a:pt x="12091" y="-7343"/>
                </a:lnTo>
                <a:close/>
                <a:moveTo>
                  <a:pt x="69476" y="90060"/>
                </a:moveTo>
                <a:cubicBezTo>
                  <a:pt x="43614" y="93363"/>
                  <a:pt x="23591" y="115450"/>
                  <a:pt x="23591" y="142226"/>
                </a:cubicBezTo>
                <a:cubicBezTo>
                  <a:pt x="23591" y="147062"/>
                  <a:pt x="27513" y="150985"/>
                  <a:pt x="32350" y="150985"/>
                </a:cubicBezTo>
                <a:lnTo>
                  <a:pt x="130401" y="150985"/>
                </a:lnTo>
                <a:lnTo>
                  <a:pt x="69476" y="90060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9" name="Text 17"/>
          <p:cNvSpPr/>
          <p:nvPr/>
        </p:nvSpPr>
        <p:spPr>
          <a:xfrm>
            <a:off x="830415" y="3547666"/>
            <a:ext cx="2425189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Compulsory Retirement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30415" y="3736397"/>
            <a:ext cx="2415752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Rule 56(j) activation for non-performing officers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247737" y="1623084"/>
            <a:ext cx="3717994" cy="2415752"/>
          </a:xfrm>
          <a:custGeom>
            <a:avLst/>
            <a:gdLst/>
            <a:ahLst/>
            <a:cxnLst/>
            <a:rect l="l" t="t" r="r" b="b"/>
            <a:pathLst>
              <a:path w="3717994" h="2415752">
                <a:moveTo>
                  <a:pt x="37746" y="0"/>
                </a:moveTo>
                <a:lnTo>
                  <a:pt x="3642502" y="0"/>
                </a:lnTo>
                <a:cubicBezTo>
                  <a:pt x="3684195" y="0"/>
                  <a:pt x="3717994" y="33799"/>
                  <a:pt x="3717994" y="75492"/>
                </a:cubicBezTo>
                <a:lnTo>
                  <a:pt x="3717994" y="2340260"/>
                </a:lnTo>
                <a:cubicBezTo>
                  <a:pt x="3717994" y="2381953"/>
                  <a:pt x="3684195" y="2415752"/>
                  <a:pt x="3642502" y="2415752"/>
                </a:cubicBezTo>
                <a:lnTo>
                  <a:pt x="37746" y="2415752"/>
                </a:lnTo>
                <a:cubicBezTo>
                  <a:pt x="16900" y="2415752"/>
                  <a:pt x="0" y="2398853"/>
                  <a:pt x="0" y="2378006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4247737" y="1623084"/>
            <a:ext cx="37746" cy="2415752"/>
          </a:xfrm>
          <a:custGeom>
            <a:avLst/>
            <a:gdLst/>
            <a:ahLst/>
            <a:cxnLst/>
            <a:rect l="l" t="t" r="r" b="b"/>
            <a:pathLst>
              <a:path w="37746" h="2415752">
                <a:moveTo>
                  <a:pt x="37746" y="0"/>
                </a:moveTo>
                <a:lnTo>
                  <a:pt x="37746" y="0"/>
                </a:lnTo>
                <a:lnTo>
                  <a:pt x="37746" y="2415752"/>
                </a:lnTo>
                <a:lnTo>
                  <a:pt x="37746" y="2415752"/>
                </a:lnTo>
                <a:cubicBezTo>
                  <a:pt x="16900" y="2415752"/>
                  <a:pt x="0" y="2398853"/>
                  <a:pt x="0" y="2378006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3" name="Text 21"/>
          <p:cNvSpPr/>
          <p:nvPr/>
        </p:nvSpPr>
        <p:spPr>
          <a:xfrm>
            <a:off x="4417595" y="1774068"/>
            <a:ext cx="3482080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Procedural Reforms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17595" y="2189276"/>
            <a:ext cx="188731" cy="150985"/>
          </a:xfrm>
          <a:custGeom>
            <a:avLst/>
            <a:gdLst/>
            <a:ahLst/>
            <a:cxnLst/>
            <a:rect l="l" t="t" r="r" b="b"/>
            <a:pathLst>
              <a:path w="188731" h="150985">
                <a:moveTo>
                  <a:pt x="37746" y="9437"/>
                </a:moveTo>
                <a:cubicBezTo>
                  <a:pt x="27336" y="9437"/>
                  <a:pt x="18873" y="17900"/>
                  <a:pt x="18873" y="28310"/>
                </a:cubicBezTo>
                <a:lnTo>
                  <a:pt x="18873" y="99084"/>
                </a:lnTo>
                <a:lnTo>
                  <a:pt x="37746" y="99084"/>
                </a:lnTo>
                <a:lnTo>
                  <a:pt x="37746" y="28310"/>
                </a:lnTo>
                <a:lnTo>
                  <a:pt x="150985" y="28310"/>
                </a:lnTo>
                <a:lnTo>
                  <a:pt x="150985" y="99084"/>
                </a:lnTo>
                <a:lnTo>
                  <a:pt x="169858" y="99084"/>
                </a:lnTo>
                <a:lnTo>
                  <a:pt x="169858" y="28310"/>
                </a:lnTo>
                <a:cubicBezTo>
                  <a:pt x="169858" y="17900"/>
                  <a:pt x="161394" y="9437"/>
                  <a:pt x="150985" y="9437"/>
                </a:cubicBezTo>
                <a:lnTo>
                  <a:pt x="37746" y="9437"/>
                </a:lnTo>
                <a:close/>
                <a:moveTo>
                  <a:pt x="5662" y="113238"/>
                </a:moveTo>
                <a:cubicBezTo>
                  <a:pt x="2536" y="113238"/>
                  <a:pt x="0" y="115774"/>
                  <a:pt x="0" y="118900"/>
                </a:cubicBezTo>
                <a:cubicBezTo>
                  <a:pt x="0" y="131404"/>
                  <a:pt x="10144" y="141548"/>
                  <a:pt x="22648" y="141548"/>
                </a:cubicBezTo>
                <a:lnTo>
                  <a:pt x="166083" y="141548"/>
                </a:lnTo>
                <a:cubicBezTo>
                  <a:pt x="178586" y="141548"/>
                  <a:pt x="188731" y="131404"/>
                  <a:pt x="188731" y="118900"/>
                </a:cubicBezTo>
                <a:cubicBezTo>
                  <a:pt x="188731" y="115774"/>
                  <a:pt x="186195" y="113238"/>
                  <a:pt x="183069" y="113238"/>
                </a:cubicBezTo>
                <a:lnTo>
                  <a:pt x="5662" y="113238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5" name="Text 23"/>
          <p:cNvSpPr/>
          <p:nvPr/>
        </p:nvSpPr>
        <p:spPr>
          <a:xfrm>
            <a:off x="4681818" y="2151529"/>
            <a:ext cx="2453498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e-Office Implementation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681818" y="2340260"/>
            <a:ext cx="2444062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100% central ministries on digital file movement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427031" y="2604363"/>
            <a:ext cx="169858" cy="150985"/>
          </a:xfrm>
          <a:custGeom>
            <a:avLst/>
            <a:gdLst/>
            <a:ahLst/>
            <a:cxnLst/>
            <a:rect l="l" t="t" r="r" b="b"/>
            <a:pathLst>
              <a:path w="169858" h="150985">
                <a:moveTo>
                  <a:pt x="70538" y="-2359"/>
                </a:moveTo>
                <a:cubicBezTo>
                  <a:pt x="68739" y="-4187"/>
                  <a:pt x="66115" y="-4925"/>
                  <a:pt x="63638" y="-4246"/>
                </a:cubicBezTo>
                <a:cubicBezTo>
                  <a:pt x="61161" y="-3568"/>
                  <a:pt x="59244" y="-1651"/>
                  <a:pt x="58624" y="826"/>
                </a:cubicBezTo>
                <a:lnTo>
                  <a:pt x="54113" y="18578"/>
                </a:lnTo>
                <a:cubicBezTo>
                  <a:pt x="53788" y="19876"/>
                  <a:pt x="52461" y="20642"/>
                  <a:pt x="51193" y="20259"/>
                </a:cubicBezTo>
                <a:lnTo>
                  <a:pt x="33559" y="15305"/>
                </a:lnTo>
                <a:cubicBezTo>
                  <a:pt x="31082" y="14597"/>
                  <a:pt x="28428" y="15305"/>
                  <a:pt x="26629" y="17104"/>
                </a:cubicBezTo>
                <a:cubicBezTo>
                  <a:pt x="24830" y="18903"/>
                  <a:pt x="24122" y="21557"/>
                  <a:pt x="24830" y="24034"/>
                </a:cubicBezTo>
                <a:lnTo>
                  <a:pt x="29814" y="41668"/>
                </a:lnTo>
                <a:cubicBezTo>
                  <a:pt x="30167" y="42936"/>
                  <a:pt x="29401" y="44263"/>
                  <a:pt x="28133" y="44588"/>
                </a:cubicBezTo>
                <a:lnTo>
                  <a:pt x="10351" y="49099"/>
                </a:lnTo>
                <a:cubicBezTo>
                  <a:pt x="7874" y="49719"/>
                  <a:pt x="5927" y="51665"/>
                  <a:pt x="5249" y="54142"/>
                </a:cubicBezTo>
                <a:cubicBezTo>
                  <a:pt x="4571" y="56619"/>
                  <a:pt x="5308" y="59244"/>
                  <a:pt x="7136" y="61043"/>
                </a:cubicBezTo>
                <a:lnTo>
                  <a:pt x="20259" y="73811"/>
                </a:lnTo>
                <a:cubicBezTo>
                  <a:pt x="21203" y="74726"/>
                  <a:pt x="21203" y="76259"/>
                  <a:pt x="20259" y="77203"/>
                </a:cubicBezTo>
                <a:lnTo>
                  <a:pt x="7166" y="89971"/>
                </a:lnTo>
                <a:cubicBezTo>
                  <a:pt x="5338" y="91770"/>
                  <a:pt x="4600" y="94395"/>
                  <a:pt x="5279" y="96872"/>
                </a:cubicBezTo>
                <a:cubicBezTo>
                  <a:pt x="5957" y="99349"/>
                  <a:pt x="7903" y="101266"/>
                  <a:pt x="10380" y="101915"/>
                </a:cubicBezTo>
                <a:lnTo>
                  <a:pt x="28133" y="106426"/>
                </a:lnTo>
                <a:cubicBezTo>
                  <a:pt x="29430" y="106751"/>
                  <a:pt x="30197" y="108078"/>
                  <a:pt x="29814" y="109346"/>
                </a:cubicBezTo>
                <a:lnTo>
                  <a:pt x="24830" y="126951"/>
                </a:lnTo>
                <a:cubicBezTo>
                  <a:pt x="24122" y="129428"/>
                  <a:pt x="24830" y="132082"/>
                  <a:pt x="26629" y="133881"/>
                </a:cubicBezTo>
                <a:cubicBezTo>
                  <a:pt x="28428" y="135680"/>
                  <a:pt x="31082" y="136387"/>
                  <a:pt x="33559" y="135680"/>
                </a:cubicBezTo>
                <a:lnTo>
                  <a:pt x="51193" y="130696"/>
                </a:lnTo>
                <a:cubicBezTo>
                  <a:pt x="52461" y="130342"/>
                  <a:pt x="53788" y="131109"/>
                  <a:pt x="54113" y="132377"/>
                </a:cubicBezTo>
                <a:lnTo>
                  <a:pt x="58624" y="150129"/>
                </a:lnTo>
                <a:cubicBezTo>
                  <a:pt x="59244" y="152606"/>
                  <a:pt x="61190" y="154553"/>
                  <a:pt x="63667" y="155231"/>
                </a:cubicBezTo>
                <a:cubicBezTo>
                  <a:pt x="66144" y="155909"/>
                  <a:pt x="68769" y="155172"/>
                  <a:pt x="70568" y="153344"/>
                </a:cubicBezTo>
                <a:lnTo>
                  <a:pt x="83336" y="140221"/>
                </a:lnTo>
                <a:cubicBezTo>
                  <a:pt x="84251" y="139277"/>
                  <a:pt x="85784" y="139277"/>
                  <a:pt x="86728" y="140221"/>
                </a:cubicBezTo>
                <a:lnTo>
                  <a:pt x="99467" y="153344"/>
                </a:lnTo>
                <a:cubicBezTo>
                  <a:pt x="101266" y="155172"/>
                  <a:pt x="103890" y="155909"/>
                  <a:pt x="106367" y="155231"/>
                </a:cubicBezTo>
                <a:cubicBezTo>
                  <a:pt x="108845" y="154553"/>
                  <a:pt x="110761" y="152606"/>
                  <a:pt x="111410" y="150129"/>
                </a:cubicBezTo>
                <a:lnTo>
                  <a:pt x="115922" y="132406"/>
                </a:lnTo>
                <a:cubicBezTo>
                  <a:pt x="116246" y="131109"/>
                  <a:pt x="117573" y="130342"/>
                  <a:pt x="118841" y="130725"/>
                </a:cubicBezTo>
                <a:lnTo>
                  <a:pt x="136476" y="135709"/>
                </a:lnTo>
                <a:cubicBezTo>
                  <a:pt x="138953" y="136417"/>
                  <a:pt x="141607" y="135709"/>
                  <a:pt x="143406" y="133910"/>
                </a:cubicBezTo>
                <a:cubicBezTo>
                  <a:pt x="145205" y="132111"/>
                  <a:pt x="145912" y="129457"/>
                  <a:pt x="145205" y="126980"/>
                </a:cubicBezTo>
                <a:lnTo>
                  <a:pt x="140221" y="109346"/>
                </a:lnTo>
                <a:cubicBezTo>
                  <a:pt x="139867" y="108078"/>
                  <a:pt x="140634" y="106751"/>
                  <a:pt x="141902" y="106426"/>
                </a:cubicBezTo>
                <a:lnTo>
                  <a:pt x="159654" y="101915"/>
                </a:lnTo>
                <a:cubicBezTo>
                  <a:pt x="162131" y="101295"/>
                  <a:pt x="164078" y="99349"/>
                  <a:pt x="164756" y="96872"/>
                </a:cubicBezTo>
                <a:cubicBezTo>
                  <a:pt x="165434" y="94395"/>
                  <a:pt x="164697" y="91741"/>
                  <a:pt x="162869" y="89971"/>
                </a:cubicBezTo>
                <a:lnTo>
                  <a:pt x="149746" y="77203"/>
                </a:lnTo>
                <a:cubicBezTo>
                  <a:pt x="148802" y="76288"/>
                  <a:pt x="148802" y="74755"/>
                  <a:pt x="149746" y="73811"/>
                </a:cubicBezTo>
                <a:lnTo>
                  <a:pt x="162869" y="61043"/>
                </a:lnTo>
                <a:cubicBezTo>
                  <a:pt x="164697" y="59244"/>
                  <a:pt x="165434" y="56619"/>
                  <a:pt x="164756" y="54142"/>
                </a:cubicBezTo>
                <a:cubicBezTo>
                  <a:pt x="164078" y="51665"/>
                  <a:pt x="162131" y="49748"/>
                  <a:pt x="159654" y="49099"/>
                </a:cubicBezTo>
                <a:lnTo>
                  <a:pt x="141902" y="44588"/>
                </a:lnTo>
                <a:cubicBezTo>
                  <a:pt x="140604" y="44263"/>
                  <a:pt x="139838" y="42936"/>
                  <a:pt x="140221" y="41668"/>
                </a:cubicBezTo>
                <a:lnTo>
                  <a:pt x="145205" y="24034"/>
                </a:lnTo>
                <a:cubicBezTo>
                  <a:pt x="145912" y="21557"/>
                  <a:pt x="145205" y="18903"/>
                  <a:pt x="143406" y="17104"/>
                </a:cubicBezTo>
                <a:cubicBezTo>
                  <a:pt x="141607" y="15305"/>
                  <a:pt x="138953" y="14597"/>
                  <a:pt x="136476" y="15305"/>
                </a:cubicBezTo>
                <a:lnTo>
                  <a:pt x="118841" y="20289"/>
                </a:lnTo>
                <a:cubicBezTo>
                  <a:pt x="117573" y="20642"/>
                  <a:pt x="116246" y="19876"/>
                  <a:pt x="115922" y="18608"/>
                </a:cubicBezTo>
                <a:lnTo>
                  <a:pt x="111410" y="826"/>
                </a:lnTo>
                <a:cubicBezTo>
                  <a:pt x="110791" y="-1651"/>
                  <a:pt x="108845" y="-3598"/>
                  <a:pt x="106367" y="-4276"/>
                </a:cubicBezTo>
                <a:cubicBezTo>
                  <a:pt x="103890" y="-4954"/>
                  <a:pt x="101266" y="-4217"/>
                  <a:pt x="99467" y="-2389"/>
                </a:cubicBezTo>
                <a:lnTo>
                  <a:pt x="86698" y="10764"/>
                </a:lnTo>
                <a:cubicBezTo>
                  <a:pt x="85784" y="11707"/>
                  <a:pt x="84251" y="11707"/>
                  <a:pt x="83307" y="10764"/>
                </a:cubicBezTo>
                <a:lnTo>
                  <a:pt x="70538" y="-2359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8" name="Text 26"/>
          <p:cNvSpPr/>
          <p:nvPr/>
        </p:nvSpPr>
        <p:spPr>
          <a:xfrm>
            <a:off x="4681818" y="2566617"/>
            <a:ext cx="3048000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Self-Certification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681818" y="2755348"/>
            <a:ext cx="3038563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Replacing affidavit requirements — trust-based governance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436468" y="3019460"/>
            <a:ext cx="150985" cy="150985"/>
          </a:xfrm>
          <a:custGeom>
            <a:avLst/>
            <a:gdLst/>
            <a:ahLst/>
            <a:cxnLst/>
            <a:rect l="l" t="t" r="r" b="b"/>
            <a:pathLst>
              <a:path w="150985" h="150985">
                <a:moveTo>
                  <a:pt x="134471" y="66056"/>
                </a:moveTo>
                <a:lnTo>
                  <a:pt x="92006" y="66056"/>
                </a:lnTo>
                <a:cubicBezTo>
                  <a:pt x="88084" y="66056"/>
                  <a:pt x="84929" y="62900"/>
                  <a:pt x="84929" y="58978"/>
                </a:cubicBezTo>
                <a:lnTo>
                  <a:pt x="84929" y="16514"/>
                </a:lnTo>
                <a:cubicBezTo>
                  <a:pt x="84929" y="13653"/>
                  <a:pt x="86639" y="11058"/>
                  <a:pt x="89293" y="9967"/>
                </a:cubicBezTo>
                <a:cubicBezTo>
                  <a:pt x="91947" y="8876"/>
                  <a:pt x="94985" y="9496"/>
                  <a:pt x="97019" y="11501"/>
                </a:cubicBezTo>
                <a:lnTo>
                  <a:pt x="108815" y="23296"/>
                </a:lnTo>
                <a:lnTo>
                  <a:pt x="130460" y="1651"/>
                </a:lnTo>
                <a:cubicBezTo>
                  <a:pt x="131522" y="590"/>
                  <a:pt x="132967" y="0"/>
                  <a:pt x="134471" y="0"/>
                </a:cubicBezTo>
                <a:cubicBezTo>
                  <a:pt x="135975" y="0"/>
                  <a:pt x="137420" y="590"/>
                  <a:pt x="138511" y="1681"/>
                </a:cubicBezTo>
                <a:lnTo>
                  <a:pt x="149333" y="12503"/>
                </a:lnTo>
                <a:cubicBezTo>
                  <a:pt x="150395" y="13565"/>
                  <a:pt x="150985" y="15010"/>
                  <a:pt x="150985" y="16514"/>
                </a:cubicBezTo>
                <a:cubicBezTo>
                  <a:pt x="150985" y="18018"/>
                  <a:pt x="150395" y="19463"/>
                  <a:pt x="149304" y="20554"/>
                </a:cubicBezTo>
                <a:lnTo>
                  <a:pt x="127688" y="42170"/>
                </a:lnTo>
                <a:lnTo>
                  <a:pt x="139484" y="53965"/>
                </a:lnTo>
                <a:cubicBezTo>
                  <a:pt x="141518" y="56000"/>
                  <a:pt x="142108" y="59037"/>
                  <a:pt x="141017" y="61691"/>
                </a:cubicBezTo>
                <a:cubicBezTo>
                  <a:pt x="139926" y="64345"/>
                  <a:pt x="137331" y="66056"/>
                  <a:pt x="134471" y="66056"/>
                </a:cubicBezTo>
                <a:close/>
                <a:moveTo>
                  <a:pt x="134471" y="84929"/>
                </a:moveTo>
                <a:cubicBezTo>
                  <a:pt x="137331" y="84929"/>
                  <a:pt x="139926" y="86639"/>
                  <a:pt x="141017" y="89293"/>
                </a:cubicBezTo>
                <a:cubicBezTo>
                  <a:pt x="142108" y="91947"/>
                  <a:pt x="141518" y="94985"/>
                  <a:pt x="139484" y="97019"/>
                </a:cubicBezTo>
                <a:lnTo>
                  <a:pt x="127688" y="108815"/>
                </a:lnTo>
                <a:lnTo>
                  <a:pt x="149333" y="130460"/>
                </a:lnTo>
                <a:cubicBezTo>
                  <a:pt x="150395" y="131522"/>
                  <a:pt x="151014" y="132967"/>
                  <a:pt x="151014" y="134500"/>
                </a:cubicBezTo>
                <a:cubicBezTo>
                  <a:pt x="151014" y="136034"/>
                  <a:pt x="150424" y="137449"/>
                  <a:pt x="149333" y="138540"/>
                </a:cubicBezTo>
                <a:lnTo>
                  <a:pt x="138511" y="149363"/>
                </a:lnTo>
                <a:cubicBezTo>
                  <a:pt x="137420" y="150395"/>
                  <a:pt x="135975" y="150985"/>
                  <a:pt x="134471" y="150985"/>
                </a:cubicBezTo>
                <a:cubicBezTo>
                  <a:pt x="132967" y="150985"/>
                  <a:pt x="131522" y="150395"/>
                  <a:pt x="130431" y="149304"/>
                </a:cubicBezTo>
                <a:lnTo>
                  <a:pt x="108815" y="127688"/>
                </a:lnTo>
                <a:lnTo>
                  <a:pt x="97019" y="139484"/>
                </a:lnTo>
                <a:cubicBezTo>
                  <a:pt x="94985" y="141518"/>
                  <a:pt x="91947" y="142108"/>
                  <a:pt x="89293" y="141017"/>
                </a:cubicBezTo>
                <a:cubicBezTo>
                  <a:pt x="86639" y="139926"/>
                  <a:pt x="84929" y="137331"/>
                  <a:pt x="84929" y="134471"/>
                </a:cubicBezTo>
                <a:lnTo>
                  <a:pt x="84929" y="92006"/>
                </a:lnTo>
                <a:cubicBezTo>
                  <a:pt x="84929" y="88084"/>
                  <a:pt x="88084" y="84929"/>
                  <a:pt x="92006" y="84929"/>
                </a:cubicBezTo>
                <a:lnTo>
                  <a:pt x="134471" y="84929"/>
                </a:lnTo>
                <a:close/>
                <a:moveTo>
                  <a:pt x="58978" y="84929"/>
                </a:moveTo>
                <a:cubicBezTo>
                  <a:pt x="62900" y="84929"/>
                  <a:pt x="66056" y="88084"/>
                  <a:pt x="66056" y="92006"/>
                </a:cubicBezTo>
                <a:lnTo>
                  <a:pt x="66056" y="134471"/>
                </a:lnTo>
                <a:cubicBezTo>
                  <a:pt x="66056" y="137331"/>
                  <a:pt x="64345" y="139926"/>
                  <a:pt x="61691" y="141017"/>
                </a:cubicBezTo>
                <a:cubicBezTo>
                  <a:pt x="59037" y="142108"/>
                  <a:pt x="56000" y="141518"/>
                  <a:pt x="53965" y="139484"/>
                </a:cubicBezTo>
                <a:lnTo>
                  <a:pt x="42170" y="127688"/>
                </a:lnTo>
                <a:lnTo>
                  <a:pt x="20524" y="149333"/>
                </a:lnTo>
                <a:cubicBezTo>
                  <a:pt x="19463" y="150395"/>
                  <a:pt x="18018" y="150985"/>
                  <a:pt x="16514" y="150985"/>
                </a:cubicBezTo>
                <a:cubicBezTo>
                  <a:pt x="15010" y="150985"/>
                  <a:pt x="13565" y="150395"/>
                  <a:pt x="12474" y="149304"/>
                </a:cubicBezTo>
                <a:lnTo>
                  <a:pt x="1681" y="138511"/>
                </a:lnTo>
                <a:cubicBezTo>
                  <a:pt x="590" y="137420"/>
                  <a:pt x="0" y="135975"/>
                  <a:pt x="0" y="134471"/>
                </a:cubicBezTo>
                <a:cubicBezTo>
                  <a:pt x="0" y="132967"/>
                  <a:pt x="590" y="131522"/>
                  <a:pt x="1681" y="130431"/>
                </a:cubicBezTo>
                <a:lnTo>
                  <a:pt x="23296" y="108815"/>
                </a:lnTo>
                <a:lnTo>
                  <a:pt x="11501" y="97019"/>
                </a:lnTo>
                <a:cubicBezTo>
                  <a:pt x="9466" y="94985"/>
                  <a:pt x="8876" y="91947"/>
                  <a:pt x="9967" y="89293"/>
                </a:cubicBezTo>
                <a:cubicBezTo>
                  <a:pt x="11058" y="86639"/>
                  <a:pt x="13653" y="84929"/>
                  <a:pt x="16514" y="84929"/>
                </a:cubicBezTo>
                <a:lnTo>
                  <a:pt x="58978" y="84929"/>
                </a:lnTo>
                <a:close/>
                <a:moveTo>
                  <a:pt x="16514" y="66056"/>
                </a:moveTo>
                <a:cubicBezTo>
                  <a:pt x="13653" y="66056"/>
                  <a:pt x="11058" y="64345"/>
                  <a:pt x="9967" y="61691"/>
                </a:cubicBezTo>
                <a:cubicBezTo>
                  <a:pt x="8876" y="59037"/>
                  <a:pt x="9496" y="56000"/>
                  <a:pt x="11501" y="53965"/>
                </a:cubicBezTo>
                <a:lnTo>
                  <a:pt x="23296" y="42170"/>
                </a:lnTo>
                <a:lnTo>
                  <a:pt x="1681" y="20554"/>
                </a:lnTo>
                <a:cubicBezTo>
                  <a:pt x="590" y="19463"/>
                  <a:pt x="0" y="18018"/>
                  <a:pt x="0" y="16514"/>
                </a:cubicBezTo>
                <a:cubicBezTo>
                  <a:pt x="0" y="15010"/>
                  <a:pt x="590" y="13565"/>
                  <a:pt x="1681" y="12474"/>
                </a:cubicBezTo>
                <a:lnTo>
                  <a:pt x="12474" y="1681"/>
                </a:lnTo>
                <a:cubicBezTo>
                  <a:pt x="13565" y="590"/>
                  <a:pt x="15010" y="0"/>
                  <a:pt x="16514" y="0"/>
                </a:cubicBezTo>
                <a:cubicBezTo>
                  <a:pt x="18018" y="0"/>
                  <a:pt x="19463" y="590"/>
                  <a:pt x="20554" y="1681"/>
                </a:cubicBezTo>
                <a:lnTo>
                  <a:pt x="42170" y="23296"/>
                </a:lnTo>
                <a:lnTo>
                  <a:pt x="53965" y="11501"/>
                </a:lnTo>
                <a:cubicBezTo>
                  <a:pt x="56000" y="9466"/>
                  <a:pt x="59037" y="8876"/>
                  <a:pt x="61691" y="9967"/>
                </a:cubicBezTo>
                <a:cubicBezTo>
                  <a:pt x="64345" y="11058"/>
                  <a:pt x="66056" y="13653"/>
                  <a:pt x="66056" y="16514"/>
                </a:cubicBezTo>
                <a:lnTo>
                  <a:pt x="66056" y="58978"/>
                </a:lnTo>
                <a:cubicBezTo>
                  <a:pt x="66056" y="62900"/>
                  <a:pt x="62900" y="66056"/>
                  <a:pt x="58978" y="66056"/>
                </a:cubicBezTo>
                <a:lnTo>
                  <a:pt x="16514" y="66056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1" name="Text 29"/>
          <p:cNvSpPr/>
          <p:nvPr/>
        </p:nvSpPr>
        <p:spPr>
          <a:xfrm>
            <a:off x="4681818" y="2981714"/>
            <a:ext cx="2340260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Compliance Reduction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681818" y="3170445"/>
            <a:ext cx="2330824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39,000+ compliances reduced across sectors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427031" y="3434548"/>
            <a:ext cx="169858" cy="150985"/>
          </a:xfrm>
          <a:custGeom>
            <a:avLst/>
            <a:gdLst/>
            <a:ahLst/>
            <a:cxnLst/>
            <a:rect l="l" t="t" r="r" b="b"/>
            <a:pathLst>
              <a:path w="169858" h="150985">
                <a:moveTo>
                  <a:pt x="50014" y="45236"/>
                </a:moveTo>
                <a:lnTo>
                  <a:pt x="44499" y="39722"/>
                </a:lnTo>
                <a:cubicBezTo>
                  <a:pt x="40813" y="36036"/>
                  <a:pt x="40813" y="30049"/>
                  <a:pt x="44499" y="26363"/>
                </a:cubicBezTo>
                <a:lnTo>
                  <a:pt x="78323" y="-7490"/>
                </a:lnTo>
                <a:cubicBezTo>
                  <a:pt x="82009" y="-11176"/>
                  <a:pt x="87996" y="-11176"/>
                  <a:pt x="91682" y="-7490"/>
                </a:cubicBezTo>
                <a:lnTo>
                  <a:pt x="97196" y="-1946"/>
                </a:lnTo>
                <a:cubicBezTo>
                  <a:pt x="100882" y="1740"/>
                  <a:pt x="100882" y="7726"/>
                  <a:pt x="97196" y="11412"/>
                </a:cubicBezTo>
                <a:lnTo>
                  <a:pt x="63372" y="45236"/>
                </a:lnTo>
                <a:cubicBezTo>
                  <a:pt x="59686" y="48923"/>
                  <a:pt x="53700" y="48923"/>
                  <a:pt x="50014" y="45236"/>
                </a:cubicBezTo>
                <a:close/>
                <a:moveTo>
                  <a:pt x="81390" y="62429"/>
                </a:moveTo>
                <a:lnTo>
                  <a:pt x="72130" y="53169"/>
                </a:lnTo>
                <a:lnTo>
                  <a:pt x="105158" y="20141"/>
                </a:lnTo>
                <a:lnTo>
                  <a:pt x="140368" y="55351"/>
                </a:lnTo>
                <a:lnTo>
                  <a:pt x="107341" y="88379"/>
                </a:lnTo>
                <a:lnTo>
                  <a:pt x="98081" y="79119"/>
                </a:lnTo>
                <a:lnTo>
                  <a:pt x="29666" y="147534"/>
                </a:lnTo>
                <a:cubicBezTo>
                  <a:pt x="25066" y="152135"/>
                  <a:pt x="17605" y="152135"/>
                  <a:pt x="12975" y="147534"/>
                </a:cubicBezTo>
                <a:cubicBezTo>
                  <a:pt x="8345" y="142934"/>
                  <a:pt x="8375" y="135473"/>
                  <a:pt x="12975" y="130843"/>
                </a:cubicBezTo>
                <a:lnTo>
                  <a:pt x="81390" y="62429"/>
                </a:lnTo>
                <a:close/>
                <a:moveTo>
                  <a:pt x="115273" y="110466"/>
                </a:moveTo>
                <a:cubicBezTo>
                  <a:pt x="111587" y="106780"/>
                  <a:pt x="111587" y="100794"/>
                  <a:pt x="115273" y="97108"/>
                </a:cubicBezTo>
                <a:lnTo>
                  <a:pt x="149097" y="63284"/>
                </a:lnTo>
                <a:cubicBezTo>
                  <a:pt x="152783" y="59598"/>
                  <a:pt x="158770" y="59598"/>
                  <a:pt x="162456" y="63284"/>
                </a:cubicBezTo>
                <a:lnTo>
                  <a:pt x="167970" y="68798"/>
                </a:lnTo>
                <a:cubicBezTo>
                  <a:pt x="171656" y="72484"/>
                  <a:pt x="171656" y="78471"/>
                  <a:pt x="167970" y="82157"/>
                </a:cubicBezTo>
                <a:lnTo>
                  <a:pt x="134146" y="116010"/>
                </a:lnTo>
                <a:cubicBezTo>
                  <a:pt x="130460" y="119697"/>
                  <a:pt x="124474" y="119697"/>
                  <a:pt x="120788" y="116010"/>
                </a:cubicBezTo>
                <a:lnTo>
                  <a:pt x="115273" y="110496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4" name="Text 32"/>
          <p:cNvSpPr/>
          <p:nvPr/>
        </p:nvSpPr>
        <p:spPr>
          <a:xfrm>
            <a:off x="4681818" y="3396802"/>
            <a:ext cx="2349697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 Vishwas Act (2023)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681818" y="3585532"/>
            <a:ext cx="2340260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Decriminalized 183 provisions across 42 laws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099258" y="1623084"/>
            <a:ext cx="3717994" cy="2415752"/>
          </a:xfrm>
          <a:custGeom>
            <a:avLst/>
            <a:gdLst/>
            <a:ahLst/>
            <a:cxnLst/>
            <a:rect l="l" t="t" r="r" b="b"/>
            <a:pathLst>
              <a:path w="3717994" h="2415752">
                <a:moveTo>
                  <a:pt x="37746" y="0"/>
                </a:moveTo>
                <a:lnTo>
                  <a:pt x="3642502" y="0"/>
                </a:lnTo>
                <a:cubicBezTo>
                  <a:pt x="3684195" y="0"/>
                  <a:pt x="3717994" y="33799"/>
                  <a:pt x="3717994" y="75492"/>
                </a:cubicBezTo>
                <a:lnTo>
                  <a:pt x="3717994" y="2340260"/>
                </a:lnTo>
                <a:cubicBezTo>
                  <a:pt x="3717994" y="2381953"/>
                  <a:pt x="3684195" y="2415752"/>
                  <a:pt x="3642502" y="2415752"/>
                </a:cubicBezTo>
                <a:lnTo>
                  <a:pt x="37746" y="2415752"/>
                </a:lnTo>
                <a:cubicBezTo>
                  <a:pt x="16900" y="2415752"/>
                  <a:pt x="0" y="2398853"/>
                  <a:pt x="0" y="2378006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8099258" y="1623084"/>
            <a:ext cx="37746" cy="2415752"/>
          </a:xfrm>
          <a:custGeom>
            <a:avLst/>
            <a:gdLst/>
            <a:ahLst/>
            <a:cxnLst/>
            <a:rect l="l" t="t" r="r" b="b"/>
            <a:pathLst>
              <a:path w="37746" h="2415752">
                <a:moveTo>
                  <a:pt x="37746" y="0"/>
                </a:moveTo>
                <a:lnTo>
                  <a:pt x="37746" y="0"/>
                </a:lnTo>
                <a:lnTo>
                  <a:pt x="37746" y="2415752"/>
                </a:lnTo>
                <a:lnTo>
                  <a:pt x="37746" y="2415752"/>
                </a:lnTo>
                <a:cubicBezTo>
                  <a:pt x="16900" y="2415752"/>
                  <a:pt x="0" y="2398853"/>
                  <a:pt x="0" y="2378006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8" name="Text 36"/>
          <p:cNvSpPr/>
          <p:nvPr/>
        </p:nvSpPr>
        <p:spPr>
          <a:xfrm>
            <a:off x="8269116" y="1774068"/>
            <a:ext cx="3482080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FF99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Capacity Building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278552" y="2189276"/>
            <a:ext cx="169858" cy="150985"/>
          </a:xfrm>
          <a:custGeom>
            <a:avLst/>
            <a:gdLst/>
            <a:ahLst/>
            <a:cxnLst/>
            <a:rect l="l" t="t" r="r" b="b"/>
            <a:pathLst>
              <a:path w="169858" h="150985">
                <a:moveTo>
                  <a:pt x="14155" y="57740"/>
                </a:moveTo>
                <a:lnTo>
                  <a:pt x="75846" y="83130"/>
                </a:lnTo>
                <a:cubicBezTo>
                  <a:pt x="78736" y="84310"/>
                  <a:pt x="81803" y="84929"/>
                  <a:pt x="84929" y="84929"/>
                </a:cubicBezTo>
                <a:cubicBezTo>
                  <a:pt x="88055" y="84929"/>
                  <a:pt x="91122" y="84310"/>
                  <a:pt x="94011" y="83130"/>
                </a:cubicBezTo>
                <a:lnTo>
                  <a:pt x="165493" y="53700"/>
                </a:lnTo>
                <a:cubicBezTo>
                  <a:pt x="168147" y="52609"/>
                  <a:pt x="169858" y="50043"/>
                  <a:pt x="169858" y="47183"/>
                </a:cubicBezTo>
                <a:cubicBezTo>
                  <a:pt x="169858" y="44322"/>
                  <a:pt x="168147" y="41757"/>
                  <a:pt x="165493" y="40666"/>
                </a:cubicBezTo>
                <a:lnTo>
                  <a:pt x="94011" y="11235"/>
                </a:lnTo>
                <a:cubicBezTo>
                  <a:pt x="91122" y="10056"/>
                  <a:pt x="88055" y="9437"/>
                  <a:pt x="84929" y="9437"/>
                </a:cubicBezTo>
                <a:cubicBezTo>
                  <a:pt x="81803" y="9437"/>
                  <a:pt x="78736" y="10056"/>
                  <a:pt x="75846" y="11235"/>
                </a:cubicBezTo>
                <a:lnTo>
                  <a:pt x="4364" y="40666"/>
                </a:lnTo>
                <a:cubicBezTo>
                  <a:pt x="1710" y="41757"/>
                  <a:pt x="0" y="44322"/>
                  <a:pt x="0" y="47183"/>
                </a:cubicBezTo>
                <a:lnTo>
                  <a:pt x="0" y="134471"/>
                </a:lnTo>
                <a:cubicBezTo>
                  <a:pt x="0" y="138393"/>
                  <a:pt x="3155" y="141548"/>
                  <a:pt x="7077" y="141548"/>
                </a:cubicBezTo>
                <a:cubicBezTo>
                  <a:pt x="10999" y="141548"/>
                  <a:pt x="14155" y="138393"/>
                  <a:pt x="14155" y="134471"/>
                </a:cubicBezTo>
                <a:lnTo>
                  <a:pt x="14155" y="57740"/>
                </a:lnTo>
                <a:close/>
                <a:moveTo>
                  <a:pt x="28310" y="78884"/>
                </a:moveTo>
                <a:lnTo>
                  <a:pt x="28310" y="113238"/>
                </a:lnTo>
                <a:cubicBezTo>
                  <a:pt x="28310" y="128868"/>
                  <a:pt x="53670" y="141548"/>
                  <a:pt x="84929" y="141548"/>
                </a:cubicBezTo>
                <a:cubicBezTo>
                  <a:pt x="116187" y="141548"/>
                  <a:pt x="141548" y="128868"/>
                  <a:pt x="141548" y="113238"/>
                </a:cubicBezTo>
                <a:lnTo>
                  <a:pt x="141548" y="78854"/>
                </a:lnTo>
                <a:lnTo>
                  <a:pt x="99408" y="96223"/>
                </a:lnTo>
                <a:cubicBezTo>
                  <a:pt x="94808" y="98110"/>
                  <a:pt x="89912" y="99084"/>
                  <a:pt x="84929" y="99084"/>
                </a:cubicBezTo>
                <a:cubicBezTo>
                  <a:pt x="79945" y="99084"/>
                  <a:pt x="75050" y="98110"/>
                  <a:pt x="70450" y="96223"/>
                </a:cubicBezTo>
                <a:lnTo>
                  <a:pt x="28310" y="78854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0" name="Text 38"/>
          <p:cNvSpPr/>
          <p:nvPr/>
        </p:nvSpPr>
        <p:spPr>
          <a:xfrm>
            <a:off x="8533339" y="2151529"/>
            <a:ext cx="2887579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Mission Karmayogi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533339" y="2340260"/>
            <a:ext cx="2878142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National Programme for Civil Services Capacity Building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269116" y="2604363"/>
            <a:ext cx="188731" cy="150985"/>
          </a:xfrm>
          <a:custGeom>
            <a:avLst/>
            <a:gdLst/>
            <a:ahLst/>
            <a:cxnLst/>
            <a:rect l="l" t="t" r="r" b="b"/>
            <a:pathLst>
              <a:path w="188731" h="150985">
                <a:moveTo>
                  <a:pt x="18873" y="28310"/>
                </a:moveTo>
                <a:cubicBezTo>
                  <a:pt x="18873" y="17900"/>
                  <a:pt x="27336" y="9437"/>
                  <a:pt x="37746" y="9437"/>
                </a:cubicBezTo>
                <a:lnTo>
                  <a:pt x="150985" y="9437"/>
                </a:lnTo>
                <a:cubicBezTo>
                  <a:pt x="161394" y="9437"/>
                  <a:pt x="169858" y="17900"/>
                  <a:pt x="169858" y="28310"/>
                </a:cubicBezTo>
                <a:lnTo>
                  <a:pt x="169858" y="99084"/>
                </a:lnTo>
                <a:lnTo>
                  <a:pt x="150985" y="99084"/>
                </a:lnTo>
                <a:lnTo>
                  <a:pt x="150985" y="28310"/>
                </a:lnTo>
                <a:lnTo>
                  <a:pt x="37746" y="28310"/>
                </a:lnTo>
                <a:lnTo>
                  <a:pt x="37746" y="99084"/>
                </a:lnTo>
                <a:lnTo>
                  <a:pt x="18873" y="99084"/>
                </a:lnTo>
                <a:lnTo>
                  <a:pt x="18873" y="28310"/>
                </a:lnTo>
                <a:close/>
                <a:moveTo>
                  <a:pt x="0" y="118900"/>
                </a:moveTo>
                <a:cubicBezTo>
                  <a:pt x="0" y="115774"/>
                  <a:pt x="2536" y="113238"/>
                  <a:pt x="5662" y="113238"/>
                </a:cubicBezTo>
                <a:lnTo>
                  <a:pt x="183069" y="113238"/>
                </a:lnTo>
                <a:cubicBezTo>
                  <a:pt x="186195" y="113238"/>
                  <a:pt x="188731" y="115774"/>
                  <a:pt x="188731" y="118900"/>
                </a:cubicBezTo>
                <a:cubicBezTo>
                  <a:pt x="188731" y="131404"/>
                  <a:pt x="178586" y="141548"/>
                  <a:pt x="166083" y="141548"/>
                </a:cubicBezTo>
                <a:lnTo>
                  <a:pt x="22648" y="141548"/>
                </a:lnTo>
                <a:cubicBezTo>
                  <a:pt x="10144" y="141548"/>
                  <a:pt x="0" y="131404"/>
                  <a:pt x="0" y="118900"/>
                </a:cubicBezTo>
                <a:close/>
                <a:moveTo>
                  <a:pt x="82865" y="61632"/>
                </a:moveTo>
                <a:lnTo>
                  <a:pt x="73723" y="70774"/>
                </a:lnTo>
                <a:lnTo>
                  <a:pt x="82865" y="79916"/>
                </a:lnTo>
                <a:cubicBezTo>
                  <a:pt x="85637" y="82688"/>
                  <a:pt x="85637" y="87170"/>
                  <a:pt x="82865" y="89912"/>
                </a:cubicBezTo>
                <a:cubicBezTo>
                  <a:pt x="80093" y="92655"/>
                  <a:pt x="75610" y="92684"/>
                  <a:pt x="72868" y="89912"/>
                </a:cubicBezTo>
                <a:lnTo>
                  <a:pt x="58713" y="75758"/>
                </a:lnTo>
                <a:cubicBezTo>
                  <a:pt x="55941" y="72986"/>
                  <a:pt x="55941" y="68503"/>
                  <a:pt x="58713" y="65761"/>
                </a:cubicBezTo>
                <a:lnTo>
                  <a:pt x="72868" y="51606"/>
                </a:lnTo>
                <a:cubicBezTo>
                  <a:pt x="75640" y="48834"/>
                  <a:pt x="80122" y="48834"/>
                  <a:pt x="82865" y="51606"/>
                </a:cubicBezTo>
                <a:cubicBezTo>
                  <a:pt x="85607" y="54378"/>
                  <a:pt x="85637" y="58860"/>
                  <a:pt x="82865" y="61603"/>
                </a:cubicBezTo>
                <a:close/>
                <a:moveTo>
                  <a:pt x="115892" y="51606"/>
                </a:moveTo>
                <a:lnTo>
                  <a:pt x="130047" y="65761"/>
                </a:lnTo>
                <a:cubicBezTo>
                  <a:pt x="132819" y="68533"/>
                  <a:pt x="132819" y="73015"/>
                  <a:pt x="130047" y="75758"/>
                </a:cubicBezTo>
                <a:lnTo>
                  <a:pt x="115892" y="89912"/>
                </a:lnTo>
                <a:cubicBezTo>
                  <a:pt x="113120" y="92684"/>
                  <a:pt x="108638" y="92684"/>
                  <a:pt x="105896" y="89912"/>
                </a:cubicBezTo>
                <a:cubicBezTo>
                  <a:pt x="103153" y="87140"/>
                  <a:pt x="103124" y="82658"/>
                  <a:pt x="105896" y="79916"/>
                </a:cubicBezTo>
                <a:lnTo>
                  <a:pt x="115037" y="70774"/>
                </a:lnTo>
                <a:lnTo>
                  <a:pt x="105896" y="61632"/>
                </a:lnTo>
                <a:cubicBezTo>
                  <a:pt x="103124" y="58860"/>
                  <a:pt x="103124" y="54378"/>
                  <a:pt x="105896" y="51636"/>
                </a:cubicBezTo>
                <a:cubicBezTo>
                  <a:pt x="108668" y="48893"/>
                  <a:pt x="113150" y="48864"/>
                  <a:pt x="115892" y="51636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3" name="Text 41"/>
          <p:cNvSpPr/>
          <p:nvPr/>
        </p:nvSpPr>
        <p:spPr>
          <a:xfrm>
            <a:off x="8533339" y="2566617"/>
            <a:ext cx="2774341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iGOT-Karmayogi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533339" y="2755348"/>
            <a:ext cx="2764904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Digital learning platform for all government employees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278552" y="3019460"/>
            <a:ext cx="169858" cy="150985"/>
          </a:xfrm>
          <a:custGeom>
            <a:avLst/>
            <a:gdLst/>
            <a:ahLst/>
            <a:cxnLst/>
            <a:rect l="l" t="t" r="r" b="b"/>
            <a:pathLst>
              <a:path w="169858" h="150985">
                <a:moveTo>
                  <a:pt x="151102" y="70774"/>
                </a:moveTo>
                <a:lnTo>
                  <a:pt x="99202" y="70774"/>
                </a:lnTo>
                <a:cubicBezTo>
                  <a:pt x="93982" y="70774"/>
                  <a:pt x="89765" y="66557"/>
                  <a:pt x="89765" y="61337"/>
                </a:cubicBezTo>
                <a:lnTo>
                  <a:pt x="89765" y="9437"/>
                </a:lnTo>
                <a:cubicBezTo>
                  <a:pt x="89765" y="4217"/>
                  <a:pt x="94011" y="-59"/>
                  <a:pt x="99172" y="619"/>
                </a:cubicBezTo>
                <a:cubicBezTo>
                  <a:pt x="130725" y="4807"/>
                  <a:pt x="155732" y="29814"/>
                  <a:pt x="159920" y="61367"/>
                </a:cubicBezTo>
                <a:cubicBezTo>
                  <a:pt x="160598" y="66528"/>
                  <a:pt x="156322" y="70774"/>
                  <a:pt x="151102" y="70774"/>
                </a:cubicBezTo>
                <a:close/>
                <a:moveTo>
                  <a:pt x="65643" y="10970"/>
                </a:moveTo>
                <a:cubicBezTo>
                  <a:pt x="70980" y="9849"/>
                  <a:pt x="75610" y="14214"/>
                  <a:pt x="75610" y="19669"/>
                </a:cubicBezTo>
                <a:lnTo>
                  <a:pt x="75610" y="77851"/>
                </a:lnTo>
                <a:cubicBezTo>
                  <a:pt x="75610" y="79503"/>
                  <a:pt x="76200" y="81095"/>
                  <a:pt x="77232" y="82363"/>
                </a:cubicBezTo>
                <a:lnTo>
                  <a:pt x="116187" y="129369"/>
                </a:lnTo>
                <a:cubicBezTo>
                  <a:pt x="119638" y="133527"/>
                  <a:pt x="118900" y="139808"/>
                  <a:pt x="114153" y="142374"/>
                </a:cubicBezTo>
                <a:cubicBezTo>
                  <a:pt x="104097" y="147859"/>
                  <a:pt x="92566" y="150985"/>
                  <a:pt x="80328" y="150985"/>
                </a:cubicBezTo>
                <a:cubicBezTo>
                  <a:pt x="41255" y="150985"/>
                  <a:pt x="9554" y="119284"/>
                  <a:pt x="9554" y="80211"/>
                </a:cubicBezTo>
                <a:cubicBezTo>
                  <a:pt x="9554" y="46151"/>
                  <a:pt x="33588" y="17723"/>
                  <a:pt x="65643" y="10970"/>
                </a:cubicBezTo>
                <a:close/>
                <a:moveTo>
                  <a:pt x="140899" y="84929"/>
                </a:moveTo>
                <a:lnTo>
                  <a:pt x="159772" y="84929"/>
                </a:lnTo>
                <a:cubicBezTo>
                  <a:pt x="165228" y="84929"/>
                  <a:pt x="169592" y="89559"/>
                  <a:pt x="168472" y="94896"/>
                </a:cubicBezTo>
                <a:cubicBezTo>
                  <a:pt x="165464" y="109169"/>
                  <a:pt x="158150" y="121849"/>
                  <a:pt x="147947" y="131522"/>
                </a:cubicBezTo>
                <a:cubicBezTo>
                  <a:pt x="144320" y="134972"/>
                  <a:pt x="138629" y="134235"/>
                  <a:pt x="135444" y="130372"/>
                </a:cubicBezTo>
                <a:lnTo>
                  <a:pt x="110555" y="100381"/>
                </a:lnTo>
                <a:cubicBezTo>
                  <a:pt x="105453" y="94218"/>
                  <a:pt x="109847" y="84929"/>
                  <a:pt x="117809" y="84929"/>
                </a:cubicBezTo>
                <a:lnTo>
                  <a:pt x="140870" y="84929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6" name="Text 44"/>
          <p:cNvSpPr/>
          <p:nvPr/>
        </p:nvSpPr>
        <p:spPr>
          <a:xfrm>
            <a:off x="8533339" y="2981714"/>
            <a:ext cx="2378006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360-Degree Feedback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533339" y="3170445"/>
            <a:ext cx="2368570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Competency-based HR management systems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306862" y="3434548"/>
            <a:ext cx="113238" cy="150985"/>
          </a:xfrm>
          <a:custGeom>
            <a:avLst/>
            <a:gdLst/>
            <a:ahLst/>
            <a:cxnLst/>
            <a:rect l="l" t="t" r="r" b="b"/>
            <a:pathLst>
              <a:path w="113238" h="150985">
                <a:moveTo>
                  <a:pt x="91829" y="9437"/>
                </a:moveTo>
                <a:lnTo>
                  <a:pt x="94365" y="9437"/>
                </a:lnTo>
                <a:cubicBezTo>
                  <a:pt x="104775" y="9437"/>
                  <a:pt x="113238" y="17900"/>
                  <a:pt x="113238" y="28310"/>
                </a:cubicBezTo>
                <a:lnTo>
                  <a:pt x="113238" y="132111"/>
                </a:lnTo>
                <a:cubicBezTo>
                  <a:pt x="113238" y="142521"/>
                  <a:pt x="104775" y="150985"/>
                  <a:pt x="94365" y="150985"/>
                </a:cubicBezTo>
                <a:lnTo>
                  <a:pt x="18873" y="150985"/>
                </a:lnTo>
                <a:cubicBezTo>
                  <a:pt x="8463" y="150985"/>
                  <a:pt x="0" y="142521"/>
                  <a:pt x="0" y="132111"/>
                </a:cubicBezTo>
                <a:lnTo>
                  <a:pt x="0" y="28310"/>
                </a:lnTo>
                <a:cubicBezTo>
                  <a:pt x="0" y="17900"/>
                  <a:pt x="8463" y="9437"/>
                  <a:pt x="18873" y="9437"/>
                </a:cubicBezTo>
                <a:lnTo>
                  <a:pt x="21409" y="9437"/>
                </a:lnTo>
                <a:cubicBezTo>
                  <a:pt x="24653" y="3804"/>
                  <a:pt x="30757" y="0"/>
                  <a:pt x="37746" y="0"/>
                </a:cubicBezTo>
                <a:lnTo>
                  <a:pt x="75492" y="0"/>
                </a:lnTo>
                <a:cubicBezTo>
                  <a:pt x="82481" y="0"/>
                  <a:pt x="88585" y="3804"/>
                  <a:pt x="91829" y="9437"/>
                </a:cubicBezTo>
                <a:close/>
                <a:moveTo>
                  <a:pt x="73133" y="33028"/>
                </a:moveTo>
                <a:cubicBezTo>
                  <a:pt x="77055" y="33028"/>
                  <a:pt x="80211" y="29873"/>
                  <a:pt x="80211" y="25950"/>
                </a:cubicBezTo>
                <a:cubicBezTo>
                  <a:pt x="80211" y="22028"/>
                  <a:pt x="77055" y="18873"/>
                  <a:pt x="73133" y="18873"/>
                </a:cubicBezTo>
                <a:lnTo>
                  <a:pt x="40105" y="18873"/>
                </a:lnTo>
                <a:cubicBezTo>
                  <a:pt x="36183" y="18873"/>
                  <a:pt x="33028" y="22028"/>
                  <a:pt x="33028" y="25950"/>
                </a:cubicBezTo>
                <a:cubicBezTo>
                  <a:pt x="33028" y="29873"/>
                  <a:pt x="36183" y="33028"/>
                  <a:pt x="40105" y="33028"/>
                </a:cubicBezTo>
                <a:lnTo>
                  <a:pt x="73133" y="33028"/>
                </a:lnTo>
                <a:close/>
                <a:moveTo>
                  <a:pt x="37746" y="75492"/>
                </a:moveTo>
                <a:cubicBezTo>
                  <a:pt x="37746" y="70284"/>
                  <a:pt x="33518" y="66056"/>
                  <a:pt x="28310" y="66056"/>
                </a:cubicBezTo>
                <a:cubicBezTo>
                  <a:pt x="23101" y="66056"/>
                  <a:pt x="18873" y="70284"/>
                  <a:pt x="18873" y="75492"/>
                </a:cubicBezTo>
                <a:cubicBezTo>
                  <a:pt x="18873" y="80700"/>
                  <a:pt x="23101" y="84929"/>
                  <a:pt x="28310" y="84929"/>
                </a:cubicBezTo>
                <a:cubicBezTo>
                  <a:pt x="33518" y="84929"/>
                  <a:pt x="37746" y="80700"/>
                  <a:pt x="37746" y="75492"/>
                </a:cubicBezTo>
                <a:close/>
                <a:moveTo>
                  <a:pt x="47183" y="75492"/>
                </a:moveTo>
                <a:cubicBezTo>
                  <a:pt x="47183" y="79414"/>
                  <a:pt x="50338" y="82570"/>
                  <a:pt x="54260" y="82570"/>
                </a:cubicBezTo>
                <a:lnTo>
                  <a:pt x="87288" y="82570"/>
                </a:lnTo>
                <a:cubicBezTo>
                  <a:pt x="91210" y="82570"/>
                  <a:pt x="94365" y="79414"/>
                  <a:pt x="94365" y="75492"/>
                </a:cubicBezTo>
                <a:cubicBezTo>
                  <a:pt x="94365" y="71570"/>
                  <a:pt x="91210" y="68415"/>
                  <a:pt x="87288" y="68415"/>
                </a:cubicBezTo>
                <a:lnTo>
                  <a:pt x="54260" y="68415"/>
                </a:lnTo>
                <a:cubicBezTo>
                  <a:pt x="50338" y="68415"/>
                  <a:pt x="47183" y="71570"/>
                  <a:pt x="47183" y="75492"/>
                </a:cubicBezTo>
                <a:close/>
                <a:moveTo>
                  <a:pt x="47183" y="113238"/>
                </a:moveTo>
                <a:cubicBezTo>
                  <a:pt x="47183" y="117160"/>
                  <a:pt x="50338" y="120316"/>
                  <a:pt x="54260" y="120316"/>
                </a:cubicBezTo>
                <a:lnTo>
                  <a:pt x="87288" y="120316"/>
                </a:lnTo>
                <a:cubicBezTo>
                  <a:pt x="91210" y="120316"/>
                  <a:pt x="94365" y="117160"/>
                  <a:pt x="94365" y="113238"/>
                </a:cubicBezTo>
                <a:cubicBezTo>
                  <a:pt x="94365" y="109316"/>
                  <a:pt x="91210" y="106161"/>
                  <a:pt x="87288" y="106161"/>
                </a:cubicBezTo>
                <a:lnTo>
                  <a:pt x="54260" y="106161"/>
                </a:lnTo>
                <a:cubicBezTo>
                  <a:pt x="50338" y="106161"/>
                  <a:pt x="47183" y="109316"/>
                  <a:pt x="47183" y="113238"/>
                </a:cubicBezTo>
                <a:close/>
                <a:moveTo>
                  <a:pt x="28310" y="122675"/>
                </a:moveTo>
                <a:cubicBezTo>
                  <a:pt x="33518" y="122675"/>
                  <a:pt x="37746" y="118447"/>
                  <a:pt x="37746" y="113238"/>
                </a:cubicBezTo>
                <a:cubicBezTo>
                  <a:pt x="37746" y="108030"/>
                  <a:pt x="33518" y="103802"/>
                  <a:pt x="28310" y="103802"/>
                </a:cubicBezTo>
                <a:cubicBezTo>
                  <a:pt x="23101" y="103802"/>
                  <a:pt x="18873" y="108030"/>
                  <a:pt x="18873" y="113238"/>
                </a:cubicBezTo>
                <a:cubicBezTo>
                  <a:pt x="18873" y="118447"/>
                  <a:pt x="23101" y="122675"/>
                  <a:pt x="28310" y="122675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9" name="Text 47"/>
          <p:cNvSpPr/>
          <p:nvPr/>
        </p:nvSpPr>
        <p:spPr>
          <a:xfrm>
            <a:off x="8533339" y="3396802"/>
            <a:ext cx="2283641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National Recruitment Agency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533339" y="3585532"/>
            <a:ext cx="2274204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Common Eligibility Test for government jobs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396334" y="4151485"/>
            <a:ext cx="7568099" cy="1981672"/>
          </a:xfrm>
          <a:custGeom>
            <a:avLst/>
            <a:gdLst/>
            <a:ahLst/>
            <a:cxnLst/>
            <a:rect l="l" t="t" r="r" b="b"/>
            <a:pathLst>
              <a:path w="7568099" h="1981672">
                <a:moveTo>
                  <a:pt x="37746" y="0"/>
                </a:moveTo>
                <a:lnTo>
                  <a:pt x="7492597" y="0"/>
                </a:lnTo>
                <a:cubicBezTo>
                  <a:pt x="7534296" y="0"/>
                  <a:pt x="7568099" y="33803"/>
                  <a:pt x="7568099" y="75502"/>
                </a:cubicBezTo>
                <a:lnTo>
                  <a:pt x="7568099" y="1906170"/>
                </a:lnTo>
                <a:cubicBezTo>
                  <a:pt x="7568099" y="1947869"/>
                  <a:pt x="7534296" y="1981672"/>
                  <a:pt x="7492597" y="1981672"/>
                </a:cubicBezTo>
                <a:lnTo>
                  <a:pt x="37746" y="1981672"/>
                </a:lnTo>
                <a:cubicBezTo>
                  <a:pt x="16900" y="1981672"/>
                  <a:pt x="0" y="1964772"/>
                  <a:pt x="0" y="1943926"/>
                </a:cubicBezTo>
                <a:lnTo>
                  <a:pt x="0" y="37746"/>
                </a:lnTo>
                <a:cubicBezTo>
                  <a:pt x="0" y="16900"/>
                  <a:pt x="16900" y="0"/>
                  <a:pt x="37746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396334" y="4151485"/>
            <a:ext cx="37746" cy="1981672"/>
          </a:xfrm>
          <a:custGeom>
            <a:avLst/>
            <a:gdLst/>
            <a:ahLst/>
            <a:cxnLst/>
            <a:rect l="l" t="t" r="r" b="b"/>
            <a:pathLst>
              <a:path w="37746" h="1981672">
                <a:moveTo>
                  <a:pt x="37746" y="0"/>
                </a:moveTo>
                <a:lnTo>
                  <a:pt x="37746" y="0"/>
                </a:lnTo>
                <a:lnTo>
                  <a:pt x="37746" y="1981672"/>
                </a:lnTo>
                <a:lnTo>
                  <a:pt x="37746" y="1981672"/>
                </a:lnTo>
                <a:cubicBezTo>
                  <a:pt x="16900" y="1981672"/>
                  <a:pt x="0" y="1964772"/>
                  <a:pt x="0" y="1943926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3" name="Text 51"/>
          <p:cNvSpPr/>
          <p:nvPr/>
        </p:nvSpPr>
        <p:spPr>
          <a:xfrm>
            <a:off x="566192" y="4302469"/>
            <a:ext cx="7332186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Transparency Revolution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566192" y="4717676"/>
            <a:ext cx="188731" cy="150985"/>
          </a:xfrm>
          <a:custGeom>
            <a:avLst/>
            <a:gdLst/>
            <a:ahLst/>
            <a:cxnLst/>
            <a:rect l="l" t="t" r="r" b="b"/>
            <a:pathLst>
              <a:path w="188731" h="150985">
                <a:moveTo>
                  <a:pt x="7077" y="-4718"/>
                </a:moveTo>
                <a:cubicBezTo>
                  <a:pt x="3155" y="-4718"/>
                  <a:pt x="0" y="-1563"/>
                  <a:pt x="0" y="2359"/>
                </a:cubicBezTo>
                <a:cubicBezTo>
                  <a:pt x="0" y="6281"/>
                  <a:pt x="3155" y="9437"/>
                  <a:pt x="7077" y="9437"/>
                </a:cubicBezTo>
                <a:lnTo>
                  <a:pt x="20436" y="9437"/>
                </a:lnTo>
                <a:cubicBezTo>
                  <a:pt x="21586" y="9437"/>
                  <a:pt x="22559" y="10262"/>
                  <a:pt x="22766" y="11383"/>
                </a:cubicBezTo>
                <a:lnTo>
                  <a:pt x="38129" y="95810"/>
                </a:lnTo>
                <a:cubicBezTo>
                  <a:pt x="39958" y="105896"/>
                  <a:pt x="48746" y="113238"/>
                  <a:pt x="59008" y="113238"/>
                </a:cubicBezTo>
                <a:lnTo>
                  <a:pt x="134471" y="113238"/>
                </a:lnTo>
                <a:cubicBezTo>
                  <a:pt x="138393" y="113238"/>
                  <a:pt x="141548" y="110083"/>
                  <a:pt x="141548" y="106161"/>
                </a:cubicBezTo>
                <a:cubicBezTo>
                  <a:pt x="141548" y="102239"/>
                  <a:pt x="138393" y="99084"/>
                  <a:pt x="134471" y="99084"/>
                </a:cubicBezTo>
                <a:lnTo>
                  <a:pt x="59008" y="99084"/>
                </a:lnTo>
                <a:cubicBezTo>
                  <a:pt x="55587" y="99084"/>
                  <a:pt x="52668" y="96636"/>
                  <a:pt x="52048" y="93274"/>
                </a:cubicBezTo>
                <a:lnTo>
                  <a:pt x="50544" y="84929"/>
                </a:lnTo>
                <a:lnTo>
                  <a:pt x="140074" y="84929"/>
                </a:lnTo>
                <a:cubicBezTo>
                  <a:pt x="149156" y="84929"/>
                  <a:pt x="156941" y="78471"/>
                  <a:pt x="158622" y="69535"/>
                </a:cubicBezTo>
                <a:lnTo>
                  <a:pt x="167764" y="20613"/>
                </a:lnTo>
                <a:cubicBezTo>
                  <a:pt x="168855" y="14804"/>
                  <a:pt x="164402" y="9437"/>
                  <a:pt x="158475" y="9437"/>
                </a:cubicBezTo>
                <a:lnTo>
                  <a:pt x="36773" y="9437"/>
                </a:lnTo>
                <a:lnTo>
                  <a:pt x="36655" y="8847"/>
                </a:lnTo>
                <a:cubicBezTo>
                  <a:pt x="35240" y="1003"/>
                  <a:pt x="28398" y="-4718"/>
                  <a:pt x="20407" y="-4718"/>
                </a:cubicBezTo>
                <a:lnTo>
                  <a:pt x="7077" y="-4718"/>
                </a:lnTo>
                <a:close/>
                <a:moveTo>
                  <a:pt x="61337" y="150985"/>
                </a:moveTo>
                <a:cubicBezTo>
                  <a:pt x="69150" y="150985"/>
                  <a:pt x="75492" y="144642"/>
                  <a:pt x="75492" y="136830"/>
                </a:cubicBezTo>
                <a:cubicBezTo>
                  <a:pt x="75492" y="129017"/>
                  <a:pt x="69150" y="122675"/>
                  <a:pt x="61337" y="122675"/>
                </a:cubicBezTo>
                <a:cubicBezTo>
                  <a:pt x="53525" y="122675"/>
                  <a:pt x="47183" y="129017"/>
                  <a:pt x="47183" y="136830"/>
                </a:cubicBezTo>
                <a:cubicBezTo>
                  <a:pt x="47183" y="144642"/>
                  <a:pt x="53525" y="150985"/>
                  <a:pt x="61337" y="150985"/>
                </a:cubicBezTo>
                <a:close/>
                <a:moveTo>
                  <a:pt x="127393" y="150985"/>
                </a:moveTo>
                <a:cubicBezTo>
                  <a:pt x="135205" y="150985"/>
                  <a:pt x="141548" y="144642"/>
                  <a:pt x="141548" y="136830"/>
                </a:cubicBezTo>
                <a:cubicBezTo>
                  <a:pt x="141548" y="129017"/>
                  <a:pt x="135205" y="122675"/>
                  <a:pt x="127393" y="122675"/>
                </a:cubicBezTo>
                <a:cubicBezTo>
                  <a:pt x="119581" y="122675"/>
                  <a:pt x="113238" y="129017"/>
                  <a:pt x="113238" y="136830"/>
                </a:cubicBezTo>
                <a:cubicBezTo>
                  <a:pt x="113238" y="144642"/>
                  <a:pt x="119581" y="150985"/>
                  <a:pt x="127393" y="150985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5" name="Text 53"/>
          <p:cNvSpPr/>
          <p:nvPr/>
        </p:nvSpPr>
        <p:spPr>
          <a:xfrm>
            <a:off x="830415" y="4679930"/>
            <a:ext cx="3368842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 (Government e-Marketplace)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30415" y="4868661"/>
            <a:ext cx="3359406" cy="3019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₹4+ lakh crore procurement on transparent digital platform | 65,000+ buyers, 72+ lakh sellers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585065" y="5283638"/>
            <a:ext cx="150985" cy="150985"/>
          </a:xfrm>
          <a:custGeom>
            <a:avLst/>
            <a:gdLst/>
            <a:ahLst/>
            <a:cxnLst/>
            <a:rect l="l" t="t" r="r" b="b"/>
            <a:pathLst>
              <a:path w="150985" h="150985">
                <a:moveTo>
                  <a:pt x="18873" y="18873"/>
                </a:moveTo>
                <a:cubicBezTo>
                  <a:pt x="8463" y="18873"/>
                  <a:pt x="0" y="27336"/>
                  <a:pt x="0" y="37746"/>
                </a:cubicBezTo>
                <a:lnTo>
                  <a:pt x="0" y="113238"/>
                </a:lnTo>
                <a:cubicBezTo>
                  <a:pt x="0" y="123648"/>
                  <a:pt x="8463" y="132111"/>
                  <a:pt x="18873" y="132111"/>
                </a:cubicBezTo>
                <a:lnTo>
                  <a:pt x="132111" y="132111"/>
                </a:lnTo>
                <a:cubicBezTo>
                  <a:pt x="142521" y="132111"/>
                  <a:pt x="150985" y="123648"/>
                  <a:pt x="150985" y="113238"/>
                </a:cubicBezTo>
                <a:lnTo>
                  <a:pt x="150985" y="37746"/>
                </a:lnTo>
                <a:cubicBezTo>
                  <a:pt x="150985" y="27336"/>
                  <a:pt x="142521" y="18873"/>
                  <a:pt x="132111" y="18873"/>
                </a:cubicBezTo>
                <a:lnTo>
                  <a:pt x="18873" y="18873"/>
                </a:lnTo>
                <a:close/>
                <a:moveTo>
                  <a:pt x="87288" y="84929"/>
                </a:moveTo>
                <a:lnTo>
                  <a:pt x="125034" y="84929"/>
                </a:lnTo>
                <a:cubicBezTo>
                  <a:pt x="128956" y="84929"/>
                  <a:pt x="132111" y="88084"/>
                  <a:pt x="132111" y="92006"/>
                </a:cubicBezTo>
                <a:cubicBezTo>
                  <a:pt x="132111" y="95928"/>
                  <a:pt x="128956" y="99084"/>
                  <a:pt x="125034" y="99084"/>
                </a:cubicBezTo>
                <a:lnTo>
                  <a:pt x="87288" y="99084"/>
                </a:lnTo>
                <a:cubicBezTo>
                  <a:pt x="83366" y="99084"/>
                  <a:pt x="80211" y="95928"/>
                  <a:pt x="80211" y="92006"/>
                </a:cubicBezTo>
                <a:cubicBezTo>
                  <a:pt x="80211" y="88084"/>
                  <a:pt x="83366" y="84929"/>
                  <a:pt x="87288" y="84929"/>
                </a:cubicBezTo>
                <a:close/>
                <a:moveTo>
                  <a:pt x="80211" y="58978"/>
                </a:moveTo>
                <a:cubicBezTo>
                  <a:pt x="80211" y="55056"/>
                  <a:pt x="83366" y="51901"/>
                  <a:pt x="87288" y="51901"/>
                </a:cubicBezTo>
                <a:lnTo>
                  <a:pt x="125034" y="51901"/>
                </a:lnTo>
                <a:cubicBezTo>
                  <a:pt x="128956" y="51901"/>
                  <a:pt x="132111" y="55056"/>
                  <a:pt x="132111" y="58978"/>
                </a:cubicBezTo>
                <a:cubicBezTo>
                  <a:pt x="132111" y="62900"/>
                  <a:pt x="128956" y="66056"/>
                  <a:pt x="125034" y="66056"/>
                </a:cubicBezTo>
                <a:lnTo>
                  <a:pt x="87288" y="66056"/>
                </a:lnTo>
                <a:cubicBezTo>
                  <a:pt x="83366" y="66056"/>
                  <a:pt x="80211" y="62900"/>
                  <a:pt x="80211" y="58978"/>
                </a:cubicBezTo>
                <a:close/>
                <a:moveTo>
                  <a:pt x="43644" y="42464"/>
                </a:moveTo>
                <a:cubicBezTo>
                  <a:pt x="46888" y="42464"/>
                  <a:pt x="49542" y="45118"/>
                  <a:pt x="49542" y="48362"/>
                </a:cubicBezTo>
                <a:lnTo>
                  <a:pt x="49542" y="49542"/>
                </a:lnTo>
                <a:lnTo>
                  <a:pt x="51901" y="49542"/>
                </a:lnTo>
                <a:cubicBezTo>
                  <a:pt x="55145" y="49542"/>
                  <a:pt x="57799" y="52196"/>
                  <a:pt x="57799" y="55440"/>
                </a:cubicBezTo>
                <a:cubicBezTo>
                  <a:pt x="57799" y="58683"/>
                  <a:pt x="55145" y="61337"/>
                  <a:pt x="51901" y="61337"/>
                </a:cubicBezTo>
                <a:lnTo>
                  <a:pt x="37894" y="61337"/>
                </a:lnTo>
                <a:cubicBezTo>
                  <a:pt x="35859" y="61337"/>
                  <a:pt x="34207" y="62989"/>
                  <a:pt x="34207" y="65024"/>
                </a:cubicBezTo>
                <a:cubicBezTo>
                  <a:pt x="34207" y="66822"/>
                  <a:pt x="35505" y="68356"/>
                  <a:pt x="37274" y="68651"/>
                </a:cubicBezTo>
                <a:lnTo>
                  <a:pt x="49571" y="70715"/>
                </a:lnTo>
                <a:cubicBezTo>
                  <a:pt x="57032" y="71954"/>
                  <a:pt x="62517" y="78412"/>
                  <a:pt x="62517" y="85990"/>
                </a:cubicBezTo>
                <a:cubicBezTo>
                  <a:pt x="62517" y="93687"/>
                  <a:pt x="56914" y="100057"/>
                  <a:pt x="49542" y="101266"/>
                </a:cubicBezTo>
                <a:lnTo>
                  <a:pt x="49542" y="102652"/>
                </a:lnTo>
                <a:cubicBezTo>
                  <a:pt x="49542" y="105896"/>
                  <a:pt x="46888" y="108550"/>
                  <a:pt x="43644" y="108550"/>
                </a:cubicBezTo>
                <a:cubicBezTo>
                  <a:pt x="40400" y="108550"/>
                  <a:pt x="37746" y="105896"/>
                  <a:pt x="37746" y="102652"/>
                </a:cubicBezTo>
                <a:lnTo>
                  <a:pt x="37746" y="101472"/>
                </a:lnTo>
                <a:lnTo>
                  <a:pt x="30669" y="101472"/>
                </a:lnTo>
                <a:cubicBezTo>
                  <a:pt x="27425" y="101472"/>
                  <a:pt x="24771" y="98818"/>
                  <a:pt x="24771" y="95574"/>
                </a:cubicBezTo>
                <a:cubicBezTo>
                  <a:pt x="24771" y="92331"/>
                  <a:pt x="27425" y="89677"/>
                  <a:pt x="30669" y="89677"/>
                </a:cubicBezTo>
                <a:lnTo>
                  <a:pt x="47035" y="89677"/>
                </a:lnTo>
                <a:cubicBezTo>
                  <a:pt x="49070" y="89677"/>
                  <a:pt x="50721" y="88025"/>
                  <a:pt x="50721" y="85990"/>
                </a:cubicBezTo>
                <a:cubicBezTo>
                  <a:pt x="50721" y="84192"/>
                  <a:pt x="49424" y="82658"/>
                  <a:pt x="47654" y="82363"/>
                </a:cubicBezTo>
                <a:lnTo>
                  <a:pt x="35358" y="80299"/>
                </a:lnTo>
                <a:cubicBezTo>
                  <a:pt x="27867" y="79031"/>
                  <a:pt x="22412" y="72573"/>
                  <a:pt x="22412" y="65024"/>
                </a:cubicBezTo>
                <a:cubicBezTo>
                  <a:pt x="22412" y="56531"/>
                  <a:pt x="29253" y="49630"/>
                  <a:pt x="37746" y="49542"/>
                </a:cubicBezTo>
                <a:lnTo>
                  <a:pt x="37746" y="48362"/>
                </a:lnTo>
                <a:cubicBezTo>
                  <a:pt x="37746" y="45118"/>
                  <a:pt x="40400" y="42464"/>
                  <a:pt x="43644" y="42464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8" name="Text 56"/>
          <p:cNvSpPr/>
          <p:nvPr/>
        </p:nvSpPr>
        <p:spPr>
          <a:xfrm>
            <a:off x="830415" y="5245892"/>
            <a:ext cx="3283913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PFMS (Public Financial Management)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30415" y="5434623"/>
            <a:ext cx="3274477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fund flow tracking across all government expenditures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4276047" y="4717676"/>
            <a:ext cx="132111" cy="150985"/>
          </a:xfrm>
          <a:custGeom>
            <a:avLst/>
            <a:gdLst/>
            <a:ahLst/>
            <a:cxnLst/>
            <a:rect l="l" t="t" r="r" b="b"/>
            <a:pathLst>
              <a:path w="132111" h="150985">
                <a:moveTo>
                  <a:pt x="50426" y="-4718"/>
                </a:moveTo>
                <a:cubicBezTo>
                  <a:pt x="39692" y="-4718"/>
                  <a:pt x="33382" y="12474"/>
                  <a:pt x="30285" y="28310"/>
                </a:cubicBezTo>
                <a:lnTo>
                  <a:pt x="21232" y="28310"/>
                </a:lnTo>
                <a:cubicBezTo>
                  <a:pt x="17310" y="28310"/>
                  <a:pt x="14155" y="31465"/>
                  <a:pt x="14155" y="35387"/>
                </a:cubicBezTo>
                <a:cubicBezTo>
                  <a:pt x="14155" y="39309"/>
                  <a:pt x="17310" y="42464"/>
                  <a:pt x="21232" y="42464"/>
                </a:cubicBezTo>
                <a:lnTo>
                  <a:pt x="28310" y="42464"/>
                </a:lnTo>
                <a:lnTo>
                  <a:pt x="28310" y="51901"/>
                </a:lnTo>
                <a:cubicBezTo>
                  <a:pt x="28310" y="56914"/>
                  <a:pt x="29283" y="61691"/>
                  <a:pt x="31052" y="66056"/>
                </a:cubicBezTo>
                <a:lnTo>
                  <a:pt x="28310" y="66056"/>
                </a:lnTo>
                <a:lnTo>
                  <a:pt x="28310" y="66056"/>
                </a:lnTo>
                <a:lnTo>
                  <a:pt x="22264" y="66056"/>
                </a:lnTo>
                <a:cubicBezTo>
                  <a:pt x="17782" y="66056"/>
                  <a:pt x="14155" y="69683"/>
                  <a:pt x="14155" y="74165"/>
                </a:cubicBezTo>
                <a:cubicBezTo>
                  <a:pt x="14155" y="75050"/>
                  <a:pt x="14302" y="75905"/>
                  <a:pt x="14568" y="76731"/>
                </a:cubicBezTo>
                <a:lnTo>
                  <a:pt x="23090" y="102268"/>
                </a:lnTo>
                <a:cubicBezTo>
                  <a:pt x="11855" y="111941"/>
                  <a:pt x="4718" y="126243"/>
                  <a:pt x="4718" y="142226"/>
                </a:cubicBezTo>
                <a:cubicBezTo>
                  <a:pt x="4718" y="147062"/>
                  <a:pt x="8640" y="150985"/>
                  <a:pt x="13477" y="150985"/>
                </a:cubicBezTo>
                <a:lnTo>
                  <a:pt x="118635" y="150985"/>
                </a:lnTo>
                <a:cubicBezTo>
                  <a:pt x="123471" y="150985"/>
                  <a:pt x="127393" y="147062"/>
                  <a:pt x="127393" y="142226"/>
                </a:cubicBezTo>
                <a:cubicBezTo>
                  <a:pt x="127393" y="126243"/>
                  <a:pt x="120257" y="111941"/>
                  <a:pt x="109021" y="102298"/>
                </a:cubicBezTo>
                <a:lnTo>
                  <a:pt x="117544" y="76760"/>
                </a:lnTo>
                <a:cubicBezTo>
                  <a:pt x="117809" y="75935"/>
                  <a:pt x="117957" y="75079"/>
                  <a:pt x="117957" y="74195"/>
                </a:cubicBezTo>
                <a:cubicBezTo>
                  <a:pt x="117957" y="69712"/>
                  <a:pt x="114329" y="66085"/>
                  <a:pt x="109847" y="66085"/>
                </a:cubicBezTo>
                <a:lnTo>
                  <a:pt x="103802" y="66085"/>
                </a:lnTo>
                <a:lnTo>
                  <a:pt x="103802" y="66085"/>
                </a:lnTo>
                <a:lnTo>
                  <a:pt x="101059" y="66085"/>
                </a:lnTo>
                <a:cubicBezTo>
                  <a:pt x="102829" y="61721"/>
                  <a:pt x="103802" y="56944"/>
                  <a:pt x="103802" y="51930"/>
                </a:cubicBezTo>
                <a:lnTo>
                  <a:pt x="103802" y="42494"/>
                </a:lnTo>
                <a:lnTo>
                  <a:pt x="110879" y="42494"/>
                </a:lnTo>
                <a:cubicBezTo>
                  <a:pt x="114801" y="42494"/>
                  <a:pt x="117957" y="39339"/>
                  <a:pt x="117957" y="35416"/>
                </a:cubicBezTo>
                <a:cubicBezTo>
                  <a:pt x="117957" y="31494"/>
                  <a:pt x="114801" y="28339"/>
                  <a:pt x="110879" y="28339"/>
                </a:cubicBezTo>
                <a:lnTo>
                  <a:pt x="101826" y="28339"/>
                </a:lnTo>
                <a:cubicBezTo>
                  <a:pt x="98759" y="12503"/>
                  <a:pt x="92419" y="-4689"/>
                  <a:pt x="81685" y="-4689"/>
                </a:cubicBezTo>
                <a:cubicBezTo>
                  <a:pt x="78854" y="-4689"/>
                  <a:pt x="76082" y="-3539"/>
                  <a:pt x="73575" y="-2271"/>
                </a:cubicBezTo>
                <a:cubicBezTo>
                  <a:pt x="71157" y="-1062"/>
                  <a:pt x="68149" y="29"/>
                  <a:pt x="66056" y="29"/>
                </a:cubicBezTo>
                <a:cubicBezTo>
                  <a:pt x="63962" y="29"/>
                  <a:pt x="60954" y="-1062"/>
                  <a:pt x="58536" y="-2271"/>
                </a:cubicBezTo>
                <a:cubicBezTo>
                  <a:pt x="56029" y="-3568"/>
                  <a:pt x="53257" y="-4718"/>
                  <a:pt x="50426" y="-4718"/>
                </a:cubicBezTo>
                <a:close/>
                <a:moveTo>
                  <a:pt x="78058" y="138127"/>
                </a:moveTo>
                <a:lnTo>
                  <a:pt x="70745" y="117219"/>
                </a:lnTo>
                <a:lnTo>
                  <a:pt x="78972" y="107635"/>
                </a:lnTo>
                <a:cubicBezTo>
                  <a:pt x="79768" y="106692"/>
                  <a:pt x="80211" y="105512"/>
                  <a:pt x="80211" y="104274"/>
                </a:cubicBezTo>
                <a:cubicBezTo>
                  <a:pt x="80211" y="101413"/>
                  <a:pt x="77910" y="99113"/>
                  <a:pt x="75050" y="99113"/>
                </a:cubicBezTo>
                <a:lnTo>
                  <a:pt x="57062" y="99113"/>
                </a:lnTo>
                <a:cubicBezTo>
                  <a:pt x="54201" y="99113"/>
                  <a:pt x="51901" y="101413"/>
                  <a:pt x="51901" y="104274"/>
                </a:cubicBezTo>
                <a:cubicBezTo>
                  <a:pt x="51901" y="105512"/>
                  <a:pt x="52343" y="106692"/>
                  <a:pt x="53139" y="107635"/>
                </a:cubicBezTo>
                <a:lnTo>
                  <a:pt x="61367" y="117219"/>
                </a:lnTo>
                <a:lnTo>
                  <a:pt x="54054" y="138127"/>
                </a:lnTo>
                <a:lnTo>
                  <a:pt x="37245" y="84929"/>
                </a:lnTo>
                <a:lnTo>
                  <a:pt x="47772" y="84929"/>
                </a:lnTo>
                <a:cubicBezTo>
                  <a:pt x="53198" y="87937"/>
                  <a:pt x="59421" y="89647"/>
                  <a:pt x="66056" y="89647"/>
                </a:cubicBezTo>
                <a:cubicBezTo>
                  <a:pt x="72691" y="89647"/>
                  <a:pt x="78913" y="87937"/>
                  <a:pt x="84339" y="84929"/>
                </a:cubicBezTo>
                <a:lnTo>
                  <a:pt x="94867" y="84929"/>
                </a:lnTo>
                <a:lnTo>
                  <a:pt x="78058" y="138127"/>
                </a:lnTo>
                <a:close/>
                <a:moveTo>
                  <a:pt x="66056" y="75492"/>
                </a:moveTo>
                <a:cubicBezTo>
                  <a:pt x="55823" y="75492"/>
                  <a:pt x="47124" y="68975"/>
                  <a:pt x="43850" y="59863"/>
                </a:cubicBezTo>
                <a:cubicBezTo>
                  <a:pt x="45531" y="60807"/>
                  <a:pt x="47478" y="61337"/>
                  <a:pt x="49542" y="61337"/>
                </a:cubicBezTo>
                <a:lnTo>
                  <a:pt x="53198" y="61337"/>
                </a:lnTo>
                <a:cubicBezTo>
                  <a:pt x="58064" y="61337"/>
                  <a:pt x="62370" y="58212"/>
                  <a:pt x="63903" y="53611"/>
                </a:cubicBezTo>
                <a:cubicBezTo>
                  <a:pt x="64581" y="51547"/>
                  <a:pt x="67501" y="51547"/>
                  <a:pt x="68179" y="53611"/>
                </a:cubicBezTo>
                <a:cubicBezTo>
                  <a:pt x="69712" y="58212"/>
                  <a:pt x="74047" y="61337"/>
                  <a:pt x="78884" y="61337"/>
                </a:cubicBezTo>
                <a:lnTo>
                  <a:pt x="82540" y="61337"/>
                </a:lnTo>
                <a:cubicBezTo>
                  <a:pt x="84604" y="61337"/>
                  <a:pt x="86551" y="60807"/>
                  <a:pt x="88232" y="59863"/>
                </a:cubicBezTo>
                <a:cubicBezTo>
                  <a:pt x="84958" y="68975"/>
                  <a:pt x="76259" y="75492"/>
                  <a:pt x="66026" y="75492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61" name="Text 59"/>
          <p:cNvSpPr/>
          <p:nvPr/>
        </p:nvSpPr>
        <p:spPr>
          <a:xfrm>
            <a:off x="4511960" y="4679930"/>
            <a:ext cx="3227294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Faceless Assessment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4511960" y="4868661"/>
            <a:ext cx="3217858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Income Tax — no face-to-face interaction, eliminates discretion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4247737" y="5132764"/>
            <a:ext cx="188731" cy="150985"/>
          </a:xfrm>
          <a:custGeom>
            <a:avLst/>
            <a:gdLst/>
            <a:ahLst/>
            <a:cxnLst/>
            <a:rect l="l" t="t" r="r" b="b"/>
            <a:pathLst>
              <a:path w="188731" h="150985">
                <a:moveTo>
                  <a:pt x="113238" y="9437"/>
                </a:moveTo>
                <a:lnTo>
                  <a:pt x="150985" y="9437"/>
                </a:lnTo>
                <a:cubicBezTo>
                  <a:pt x="156204" y="9437"/>
                  <a:pt x="160421" y="13653"/>
                  <a:pt x="160421" y="18873"/>
                </a:cubicBezTo>
                <a:cubicBezTo>
                  <a:pt x="160421" y="24093"/>
                  <a:pt x="156204" y="28310"/>
                  <a:pt x="150985" y="28310"/>
                </a:cubicBezTo>
                <a:lnTo>
                  <a:pt x="117485" y="28310"/>
                </a:lnTo>
                <a:cubicBezTo>
                  <a:pt x="115951" y="35918"/>
                  <a:pt x="110732" y="42199"/>
                  <a:pt x="103802" y="45207"/>
                </a:cubicBezTo>
                <a:lnTo>
                  <a:pt x="103802" y="132111"/>
                </a:lnTo>
                <a:lnTo>
                  <a:pt x="150985" y="132111"/>
                </a:lnTo>
                <a:cubicBezTo>
                  <a:pt x="156204" y="132111"/>
                  <a:pt x="160421" y="136328"/>
                  <a:pt x="160421" y="141548"/>
                </a:cubicBezTo>
                <a:cubicBezTo>
                  <a:pt x="160421" y="146768"/>
                  <a:pt x="156204" y="150985"/>
                  <a:pt x="150985" y="150985"/>
                </a:cubicBezTo>
                <a:lnTo>
                  <a:pt x="37746" y="150985"/>
                </a:lnTo>
                <a:cubicBezTo>
                  <a:pt x="32527" y="150985"/>
                  <a:pt x="28310" y="146768"/>
                  <a:pt x="28310" y="141548"/>
                </a:cubicBezTo>
                <a:cubicBezTo>
                  <a:pt x="28310" y="136328"/>
                  <a:pt x="32527" y="132111"/>
                  <a:pt x="37746" y="132111"/>
                </a:cubicBezTo>
                <a:lnTo>
                  <a:pt x="84929" y="132111"/>
                </a:lnTo>
                <a:lnTo>
                  <a:pt x="84929" y="45207"/>
                </a:lnTo>
                <a:cubicBezTo>
                  <a:pt x="77999" y="42170"/>
                  <a:pt x="72779" y="35888"/>
                  <a:pt x="71246" y="28310"/>
                </a:cubicBezTo>
                <a:lnTo>
                  <a:pt x="37746" y="28310"/>
                </a:lnTo>
                <a:cubicBezTo>
                  <a:pt x="32527" y="28310"/>
                  <a:pt x="28310" y="24093"/>
                  <a:pt x="28310" y="18873"/>
                </a:cubicBezTo>
                <a:cubicBezTo>
                  <a:pt x="28310" y="13653"/>
                  <a:pt x="32527" y="9437"/>
                  <a:pt x="37746" y="9437"/>
                </a:cubicBezTo>
                <a:lnTo>
                  <a:pt x="75492" y="9437"/>
                </a:lnTo>
                <a:cubicBezTo>
                  <a:pt x="79798" y="3716"/>
                  <a:pt x="86639" y="0"/>
                  <a:pt x="94365" y="0"/>
                </a:cubicBezTo>
                <a:cubicBezTo>
                  <a:pt x="102091" y="0"/>
                  <a:pt x="108933" y="3716"/>
                  <a:pt x="113238" y="9437"/>
                </a:cubicBezTo>
                <a:close/>
                <a:moveTo>
                  <a:pt x="129634" y="94365"/>
                </a:moveTo>
                <a:lnTo>
                  <a:pt x="172335" y="94365"/>
                </a:lnTo>
                <a:lnTo>
                  <a:pt x="150985" y="57740"/>
                </a:lnTo>
                <a:lnTo>
                  <a:pt x="129634" y="94365"/>
                </a:lnTo>
                <a:close/>
                <a:moveTo>
                  <a:pt x="150985" y="122675"/>
                </a:moveTo>
                <a:cubicBezTo>
                  <a:pt x="132436" y="122675"/>
                  <a:pt x="117013" y="112649"/>
                  <a:pt x="113828" y="99408"/>
                </a:cubicBezTo>
                <a:cubicBezTo>
                  <a:pt x="113061" y="96164"/>
                  <a:pt x="114123" y="92832"/>
                  <a:pt x="115804" y="89942"/>
                </a:cubicBezTo>
                <a:lnTo>
                  <a:pt x="143878" y="41816"/>
                </a:lnTo>
                <a:cubicBezTo>
                  <a:pt x="145352" y="39280"/>
                  <a:pt x="148065" y="37746"/>
                  <a:pt x="150985" y="37746"/>
                </a:cubicBezTo>
                <a:cubicBezTo>
                  <a:pt x="153904" y="37746"/>
                  <a:pt x="156617" y="39309"/>
                  <a:pt x="158091" y="41816"/>
                </a:cubicBezTo>
                <a:lnTo>
                  <a:pt x="186165" y="89942"/>
                </a:lnTo>
                <a:cubicBezTo>
                  <a:pt x="187846" y="92832"/>
                  <a:pt x="188908" y="96164"/>
                  <a:pt x="188141" y="99408"/>
                </a:cubicBezTo>
                <a:cubicBezTo>
                  <a:pt x="184956" y="112619"/>
                  <a:pt x="169533" y="122675"/>
                  <a:pt x="150985" y="122675"/>
                </a:cubicBezTo>
                <a:close/>
                <a:moveTo>
                  <a:pt x="37392" y="57740"/>
                </a:moveTo>
                <a:lnTo>
                  <a:pt x="16042" y="94365"/>
                </a:lnTo>
                <a:lnTo>
                  <a:pt x="58772" y="94365"/>
                </a:lnTo>
                <a:lnTo>
                  <a:pt x="37392" y="57740"/>
                </a:lnTo>
                <a:close/>
                <a:moveTo>
                  <a:pt x="265" y="99408"/>
                </a:moveTo>
                <a:cubicBezTo>
                  <a:pt x="-501" y="96164"/>
                  <a:pt x="560" y="92832"/>
                  <a:pt x="2241" y="89942"/>
                </a:cubicBezTo>
                <a:lnTo>
                  <a:pt x="30315" y="41816"/>
                </a:lnTo>
                <a:cubicBezTo>
                  <a:pt x="31789" y="39280"/>
                  <a:pt x="34502" y="37746"/>
                  <a:pt x="37422" y="37746"/>
                </a:cubicBezTo>
                <a:cubicBezTo>
                  <a:pt x="40341" y="37746"/>
                  <a:pt x="43054" y="39309"/>
                  <a:pt x="44529" y="41816"/>
                </a:cubicBezTo>
                <a:lnTo>
                  <a:pt x="72602" y="89942"/>
                </a:lnTo>
                <a:cubicBezTo>
                  <a:pt x="74283" y="92832"/>
                  <a:pt x="75345" y="96164"/>
                  <a:pt x="74578" y="99408"/>
                </a:cubicBezTo>
                <a:cubicBezTo>
                  <a:pt x="71393" y="112619"/>
                  <a:pt x="55970" y="122675"/>
                  <a:pt x="37422" y="122675"/>
                </a:cubicBezTo>
                <a:cubicBezTo>
                  <a:pt x="18873" y="122675"/>
                  <a:pt x="3450" y="112649"/>
                  <a:pt x="265" y="99408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64" name="Text 62"/>
          <p:cNvSpPr/>
          <p:nvPr/>
        </p:nvSpPr>
        <p:spPr>
          <a:xfrm>
            <a:off x="4511960" y="5095018"/>
            <a:ext cx="2830960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e-Samiksha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4511960" y="5283749"/>
            <a:ext cx="2821523" cy="150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2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tracking of Cabinet decisions implementation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8084160" y="4155259"/>
            <a:ext cx="3734980" cy="1970348"/>
          </a:xfrm>
          <a:custGeom>
            <a:avLst/>
            <a:gdLst/>
            <a:ahLst/>
            <a:cxnLst/>
            <a:rect l="l" t="t" r="r" b="b"/>
            <a:pathLst>
              <a:path w="3734980" h="1970348">
                <a:moveTo>
                  <a:pt x="75484" y="0"/>
                </a:moveTo>
                <a:lnTo>
                  <a:pt x="3659496" y="0"/>
                </a:lnTo>
                <a:cubicBezTo>
                  <a:pt x="3701184" y="0"/>
                  <a:pt x="3734980" y="33795"/>
                  <a:pt x="3734980" y="75484"/>
                </a:cubicBezTo>
                <a:lnTo>
                  <a:pt x="3734980" y="1894864"/>
                </a:lnTo>
                <a:cubicBezTo>
                  <a:pt x="3734980" y="1936553"/>
                  <a:pt x="3701184" y="1970348"/>
                  <a:pt x="3659496" y="1970348"/>
                </a:cubicBezTo>
                <a:lnTo>
                  <a:pt x="75484" y="1970348"/>
                </a:lnTo>
                <a:cubicBezTo>
                  <a:pt x="33795" y="1970348"/>
                  <a:pt x="0" y="1936553"/>
                  <a:pt x="0" y="1894864"/>
                </a:cubicBezTo>
                <a:lnTo>
                  <a:pt x="0" y="75484"/>
                </a:lnTo>
                <a:cubicBezTo>
                  <a:pt x="0" y="33795"/>
                  <a:pt x="33795" y="0"/>
                  <a:pt x="75484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67" name="Text 65"/>
          <p:cNvSpPr/>
          <p:nvPr/>
        </p:nvSpPr>
        <p:spPr>
          <a:xfrm>
            <a:off x="8238919" y="4310016"/>
            <a:ext cx="3510390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7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Cultural Transformation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257792" y="4717676"/>
            <a:ext cx="132111" cy="132111"/>
          </a:xfrm>
          <a:custGeom>
            <a:avLst/>
            <a:gdLst/>
            <a:ahLst/>
            <a:cxnLst/>
            <a:rect l="l" t="t" r="r" b="b"/>
            <a:pathLst>
              <a:path w="132111" h="132111">
                <a:moveTo>
                  <a:pt x="129686" y="71887"/>
                </a:moveTo>
                <a:cubicBezTo>
                  <a:pt x="132911" y="68662"/>
                  <a:pt x="132911" y="63424"/>
                  <a:pt x="129686" y="60198"/>
                </a:cubicBezTo>
                <a:lnTo>
                  <a:pt x="88401" y="18914"/>
                </a:lnTo>
                <a:cubicBezTo>
                  <a:pt x="85176" y="15688"/>
                  <a:pt x="79938" y="15688"/>
                  <a:pt x="76712" y="18914"/>
                </a:cubicBezTo>
                <a:cubicBezTo>
                  <a:pt x="73487" y="22139"/>
                  <a:pt x="73487" y="27377"/>
                  <a:pt x="76712" y="30602"/>
                </a:cubicBezTo>
                <a:lnTo>
                  <a:pt x="103909" y="57799"/>
                </a:lnTo>
                <a:lnTo>
                  <a:pt x="8257" y="57799"/>
                </a:lnTo>
                <a:cubicBezTo>
                  <a:pt x="3690" y="57799"/>
                  <a:pt x="0" y="61489"/>
                  <a:pt x="0" y="66056"/>
                </a:cubicBezTo>
                <a:cubicBezTo>
                  <a:pt x="0" y="70623"/>
                  <a:pt x="3690" y="74313"/>
                  <a:pt x="8257" y="74313"/>
                </a:cubicBezTo>
                <a:lnTo>
                  <a:pt x="103909" y="74313"/>
                </a:lnTo>
                <a:lnTo>
                  <a:pt x="76712" y="101509"/>
                </a:lnTo>
                <a:cubicBezTo>
                  <a:pt x="73487" y="104734"/>
                  <a:pt x="73487" y="109972"/>
                  <a:pt x="76712" y="113198"/>
                </a:cubicBezTo>
                <a:cubicBezTo>
                  <a:pt x="79938" y="116423"/>
                  <a:pt x="85176" y="116423"/>
                  <a:pt x="88401" y="113198"/>
                </a:cubicBezTo>
                <a:lnTo>
                  <a:pt x="129686" y="71913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69" name="Text 67"/>
          <p:cNvSpPr/>
          <p:nvPr/>
        </p:nvSpPr>
        <p:spPr>
          <a:xfrm>
            <a:off x="8464870" y="4687478"/>
            <a:ext cx="3265566" cy="3774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From Babu Raj to Jan Seva:</a:t>
            </a:r>
            <a:pPr>
              <a:lnSpc>
                <a:spcPct val="120000"/>
              </a:lnSpc>
            </a:pPr>
            <a:r>
              <a:rPr lang="en-US" sz="104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"Jan Seva Kendra" signage replacing "Adhikari Karyalaya"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257792" y="5170630"/>
            <a:ext cx="132111" cy="132111"/>
          </a:xfrm>
          <a:custGeom>
            <a:avLst/>
            <a:gdLst/>
            <a:ahLst/>
            <a:cxnLst/>
            <a:rect l="l" t="t" r="r" b="b"/>
            <a:pathLst>
              <a:path w="132111" h="132111">
                <a:moveTo>
                  <a:pt x="129686" y="71887"/>
                </a:moveTo>
                <a:cubicBezTo>
                  <a:pt x="132911" y="68662"/>
                  <a:pt x="132911" y="63424"/>
                  <a:pt x="129686" y="60198"/>
                </a:cubicBezTo>
                <a:lnTo>
                  <a:pt x="88401" y="18914"/>
                </a:lnTo>
                <a:cubicBezTo>
                  <a:pt x="85176" y="15688"/>
                  <a:pt x="79938" y="15688"/>
                  <a:pt x="76712" y="18914"/>
                </a:cubicBezTo>
                <a:cubicBezTo>
                  <a:pt x="73487" y="22139"/>
                  <a:pt x="73487" y="27377"/>
                  <a:pt x="76712" y="30602"/>
                </a:cubicBezTo>
                <a:lnTo>
                  <a:pt x="103909" y="57799"/>
                </a:lnTo>
                <a:lnTo>
                  <a:pt x="8257" y="57799"/>
                </a:lnTo>
                <a:cubicBezTo>
                  <a:pt x="3690" y="57799"/>
                  <a:pt x="0" y="61489"/>
                  <a:pt x="0" y="66056"/>
                </a:cubicBezTo>
                <a:cubicBezTo>
                  <a:pt x="0" y="70623"/>
                  <a:pt x="3690" y="74313"/>
                  <a:pt x="8257" y="74313"/>
                </a:cubicBezTo>
                <a:lnTo>
                  <a:pt x="103909" y="74313"/>
                </a:lnTo>
                <a:lnTo>
                  <a:pt x="76712" y="101509"/>
                </a:lnTo>
                <a:cubicBezTo>
                  <a:pt x="73487" y="104734"/>
                  <a:pt x="73487" y="109972"/>
                  <a:pt x="76712" y="113198"/>
                </a:cubicBezTo>
                <a:cubicBezTo>
                  <a:pt x="79938" y="116423"/>
                  <a:pt x="85176" y="116423"/>
                  <a:pt x="88401" y="113198"/>
                </a:cubicBezTo>
                <a:lnTo>
                  <a:pt x="129686" y="71913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71" name="Text 69"/>
          <p:cNvSpPr/>
          <p:nvPr/>
        </p:nvSpPr>
        <p:spPr>
          <a:xfrm>
            <a:off x="8464870" y="5140431"/>
            <a:ext cx="3265566" cy="3774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to Outcomes:</a:t>
            </a:r>
            <a:pPr>
              <a:lnSpc>
                <a:spcPct val="120000"/>
              </a:lnSpc>
            </a:pPr>
            <a:r>
              <a:rPr lang="en-US" sz="104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Performance-linked postings, output metrics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8257792" y="5623584"/>
            <a:ext cx="132111" cy="132111"/>
          </a:xfrm>
          <a:custGeom>
            <a:avLst/>
            <a:gdLst/>
            <a:ahLst/>
            <a:cxnLst/>
            <a:rect l="l" t="t" r="r" b="b"/>
            <a:pathLst>
              <a:path w="132111" h="132111">
                <a:moveTo>
                  <a:pt x="129686" y="71887"/>
                </a:moveTo>
                <a:cubicBezTo>
                  <a:pt x="132911" y="68662"/>
                  <a:pt x="132911" y="63424"/>
                  <a:pt x="129686" y="60198"/>
                </a:cubicBezTo>
                <a:lnTo>
                  <a:pt x="88401" y="18914"/>
                </a:lnTo>
                <a:cubicBezTo>
                  <a:pt x="85176" y="15688"/>
                  <a:pt x="79938" y="15688"/>
                  <a:pt x="76712" y="18914"/>
                </a:cubicBezTo>
                <a:cubicBezTo>
                  <a:pt x="73487" y="22139"/>
                  <a:pt x="73487" y="27377"/>
                  <a:pt x="76712" y="30602"/>
                </a:cubicBezTo>
                <a:lnTo>
                  <a:pt x="103909" y="57799"/>
                </a:lnTo>
                <a:lnTo>
                  <a:pt x="8257" y="57799"/>
                </a:lnTo>
                <a:cubicBezTo>
                  <a:pt x="3690" y="57799"/>
                  <a:pt x="0" y="61489"/>
                  <a:pt x="0" y="66056"/>
                </a:cubicBezTo>
                <a:cubicBezTo>
                  <a:pt x="0" y="70623"/>
                  <a:pt x="3690" y="74313"/>
                  <a:pt x="8257" y="74313"/>
                </a:cubicBezTo>
                <a:lnTo>
                  <a:pt x="103909" y="74313"/>
                </a:lnTo>
                <a:lnTo>
                  <a:pt x="76712" y="101509"/>
                </a:lnTo>
                <a:cubicBezTo>
                  <a:pt x="73487" y="104734"/>
                  <a:pt x="73487" y="109972"/>
                  <a:pt x="76712" y="113198"/>
                </a:cubicBezTo>
                <a:cubicBezTo>
                  <a:pt x="79938" y="116423"/>
                  <a:pt x="85176" y="116423"/>
                  <a:pt x="88401" y="113198"/>
                </a:cubicBezTo>
                <a:lnTo>
                  <a:pt x="129686" y="71913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73" name="Text 71"/>
          <p:cNvSpPr/>
          <p:nvPr/>
        </p:nvSpPr>
        <p:spPr>
          <a:xfrm>
            <a:off x="8464870" y="5593385"/>
            <a:ext cx="3265566" cy="3774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Risk-Averse to Proactive:</a:t>
            </a:r>
            <a:pPr>
              <a:lnSpc>
                <a:spcPct val="120000"/>
              </a:lnSpc>
            </a:pPr>
            <a:r>
              <a:rPr lang="en-US" sz="104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Mission-mode time-bound delivery culture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381236" y="6246400"/>
            <a:ext cx="11435190" cy="611487"/>
          </a:xfrm>
          <a:custGeom>
            <a:avLst/>
            <a:gdLst/>
            <a:ahLst/>
            <a:cxnLst/>
            <a:rect l="l" t="t" r="r" b="b"/>
            <a:pathLst>
              <a:path w="11435190" h="611487">
                <a:moveTo>
                  <a:pt x="75494" y="0"/>
                </a:moveTo>
                <a:lnTo>
                  <a:pt x="11359696" y="0"/>
                </a:lnTo>
                <a:cubicBezTo>
                  <a:pt x="11401390" y="0"/>
                  <a:pt x="11435190" y="33800"/>
                  <a:pt x="11435190" y="75494"/>
                </a:cubicBezTo>
                <a:lnTo>
                  <a:pt x="11435190" y="535993"/>
                </a:lnTo>
                <a:cubicBezTo>
                  <a:pt x="11435190" y="577687"/>
                  <a:pt x="11401390" y="611487"/>
                  <a:pt x="11359696" y="611487"/>
                </a:cubicBezTo>
                <a:lnTo>
                  <a:pt x="75494" y="611487"/>
                </a:lnTo>
                <a:cubicBezTo>
                  <a:pt x="33800" y="611487"/>
                  <a:pt x="0" y="577687"/>
                  <a:pt x="0" y="535993"/>
                </a:cubicBezTo>
                <a:lnTo>
                  <a:pt x="0" y="75494"/>
                </a:lnTo>
                <a:cubicBezTo>
                  <a:pt x="0" y="33800"/>
                  <a:pt x="33800" y="0"/>
                  <a:pt x="75494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75" name="Shape 73"/>
          <p:cNvSpPr/>
          <p:nvPr/>
        </p:nvSpPr>
        <p:spPr>
          <a:xfrm>
            <a:off x="663270" y="6393610"/>
            <a:ext cx="165139" cy="132111"/>
          </a:xfrm>
          <a:custGeom>
            <a:avLst/>
            <a:gdLst/>
            <a:ahLst/>
            <a:cxnLst/>
            <a:rect l="l" t="t" r="r" b="b"/>
            <a:pathLst>
              <a:path w="165139" h="132111">
                <a:moveTo>
                  <a:pt x="82570" y="57799"/>
                </a:moveTo>
                <a:cubicBezTo>
                  <a:pt x="97380" y="57799"/>
                  <a:pt x="109405" y="45774"/>
                  <a:pt x="109405" y="30964"/>
                </a:cubicBezTo>
                <a:cubicBezTo>
                  <a:pt x="109405" y="16153"/>
                  <a:pt x="97380" y="4128"/>
                  <a:pt x="82570" y="4128"/>
                </a:cubicBezTo>
                <a:cubicBezTo>
                  <a:pt x="67759" y="4128"/>
                  <a:pt x="55735" y="16153"/>
                  <a:pt x="55735" y="30964"/>
                </a:cubicBezTo>
                <a:cubicBezTo>
                  <a:pt x="55735" y="45774"/>
                  <a:pt x="67759" y="57799"/>
                  <a:pt x="82570" y="57799"/>
                </a:cubicBezTo>
                <a:close/>
                <a:moveTo>
                  <a:pt x="24771" y="59863"/>
                </a:moveTo>
                <a:cubicBezTo>
                  <a:pt x="35024" y="59863"/>
                  <a:pt x="43349" y="51538"/>
                  <a:pt x="43349" y="41285"/>
                </a:cubicBezTo>
                <a:cubicBezTo>
                  <a:pt x="43349" y="31031"/>
                  <a:pt x="35024" y="22707"/>
                  <a:pt x="24771" y="22707"/>
                </a:cubicBezTo>
                <a:cubicBezTo>
                  <a:pt x="14517" y="22707"/>
                  <a:pt x="6193" y="31031"/>
                  <a:pt x="6193" y="41285"/>
                </a:cubicBezTo>
                <a:cubicBezTo>
                  <a:pt x="6193" y="51538"/>
                  <a:pt x="14517" y="59863"/>
                  <a:pt x="24771" y="59863"/>
                </a:cubicBezTo>
                <a:close/>
                <a:moveTo>
                  <a:pt x="0" y="107341"/>
                </a:moveTo>
                <a:lnTo>
                  <a:pt x="0" y="115598"/>
                </a:lnTo>
                <a:cubicBezTo>
                  <a:pt x="0" y="120165"/>
                  <a:pt x="3690" y="123854"/>
                  <a:pt x="8257" y="123854"/>
                </a:cubicBezTo>
                <a:lnTo>
                  <a:pt x="30628" y="123854"/>
                </a:lnTo>
                <a:cubicBezTo>
                  <a:pt x="29519" y="121326"/>
                  <a:pt x="28899" y="118539"/>
                  <a:pt x="28899" y="115598"/>
                </a:cubicBezTo>
                <a:lnTo>
                  <a:pt x="28899" y="111469"/>
                </a:lnTo>
                <a:cubicBezTo>
                  <a:pt x="28899" y="97742"/>
                  <a:pt x="34060" y="85202"/>
                  <a:pt x="42549" y="75706"/>
                </a:cubicBezTo>
                <a:cubicBezTo>
                  <a:pt x="39530" y="74803"/>
                  <a:pt x="36331" y="74313"/>
                  <a:pt x="33028" y="74313"/>
                </a:cubicBezTo>
                <a:cubicBezTo>
                  <a:pt x="14785" y="74313"/>
                  <a:pt x="0" y="89098"/>
                  <a:pt x="0" y="107341"/>
                </a:cubicBezTo>
                <a:close/>
                <a:moveTo>
                  <a:pt x="158947" y="41285"/>
                </a:moveTo>
                <a:cubicBezTo>
                  <a:pt x="158947" y="31031"/>
                  <a:pt x="150622" y="22707"/>
                  <a:pt x="140368" y="22707"/>
                </a:cubicBezTo>
                <a:cubicBezTo>
                  <a:pt x="130115" y="22707"/>
                  <a:pt x="121790" y="31031"/>
                  <a:pt x="121790" y="41285"/>
                </a:cubicBezTo>
                <a:cubicBezTo>
                  <a:pt x="121790" y="51538"/>
                  <a:pt x="130115" y="59863"/>
                  <a:pt x="140368" y="59863"/>
                </a:cubicBezTo>
                <a:cubicBezTo>
                  <a:pt x="150622" y="59863"/>
                  <a:pt x="158947" y="51538"/>
                  <a:pt x="158947" y="41285"/>
                </a:cubicBezTo>
                <a:close/>
                <a:moveTo>
                  <a:pt x="41285" y="111469"/>
                </a:moveTo>
                <a:lnTo>
                  <a:pt x="41285" y="115598"/>
                </a:lnTo>
                <a:cubicBezTo>
                  <a:pt x="41285" y="120165"/>
                  <a:pt x="44975" y="123854"/>
                  <a:pt x="49542" y="123854"/>
                </a:cubicBezTo>
                <a:lnTo>
                  <a:pt x="90001" y="123854"/>
                </a:lnTo>
                <a:cubicBezTo>
                  <a:pt x="88169" y="118281"/>
                  <a:pt x="88375" y="112398"/>
                  <a:pt x="92762" y="107341"/>
                </a:cubicBezTo>
                <a:cubicBezTo>
                  <a:pt x="89149" y="103160"/>
                  <a:pt x="87472" y="97097"/>
                  <a:pt x="89820" y="91007"/>
                </a:cubicBezTo>
                <a:cubicBezTo>
                  <a:pt x="91523" y="86595"/>
                  <a:pt x="93923" y="82466"/>
                  <a:pt x="96890" y="78802"/>
                </a:cubicBezTo>
                <a:cubicBezTo>
                  <a:pt x="98284" y="77099"/>
                  <a:pt x="99883" y="75783"/>
                  <a:pt x="101612" y="74829"/>
                </a:cubicBezTo>
                <a:cubicBezTo>
                  <a:pt x="95910" y="71861"/>
                  <a:pt x="89433" y="70184"/>
                  <a:pt x="82570" y="70184"/>
                </a:cubicBezTo>
                <a:cubicBezTo>
                  <a:pt x="59760" y="70184"/>
                  <a:pt x="41285" y="88659"/>
                  <a:pt x="41285" y="111469"/>
                </a:cubicBezTo>
                <a:close/>
                <a:moveTo>
                  <a:pt x="161166" y="100090"/>
                </a:moveTo>
                <a:cubicBezTo>
                  <a:pt x="162791" y="99161"/>
                  <a:pt x="163617" y="97226"/>
                  <a:pt x="162920" y="95445"/>
                </a:cubicBezTo>
                <a:cubicBezTo>
                  <a:pt x="161682" y="92246"/>
                  <a:pt x="159953" y="89227"/>
                  <a:pt x="157785" y="86569"/>
                </a:cubicBezTo>
                <a:cubicBezTo>
                  <a:pt x="156599" y="85098"/>
                  <a:pt x="154508" y="84840"/>
                  <a:pt x="152883" y="85795"/>
                </a:cubicBezTo>
                <a:cubicBezTo>
                  <a:pt x="147258" y="89046"/>
                  <a:pt x="140343" y="85073"/>
                  <a:pt x="140343" y="78544"/>
                </a:cubicBezTo>
                <a:cubicBezTo>
                  <a:pt x="140343" y="76661"/>
                  <a:pt x="139078" y="74984"/>
                  <a:pt x="137220" y="74700"/>
                </a:cubicBezTo>
                <a:cubicBezTo>
                  <a:pt x="133892" y="74184"/>
                  <a:pt x="130305" y="74184"/>
                  <a:pt x="126977" y="74700"/>
                </a:cubicBezTo>
                <a:cubicBezTo>
                  <a:pt x="125119" y="74984"/>
                  <a:pt x="123854" y="76661"/>
                  <a:pt x="123854" y="78544"/>
                </a:cubicBezTo>
                <a:cubicBezTo>
                  <a:pt x="123854" y="85047"/>
                  <a:pt x="116939" y="89046"/>
                  <a:pt x="111314" y="85795"/>
                </a:cubicBezTo>
                <a:cubicBezTo>
                  <a:pt x="109689" y="84866"/>
                  <a:pt x="107599" y="85124"/>
                  <a:pt x="106412" y="86569"/>
                </a:cubicBezTo>
                <a:cubicBezTo>
                  <a:pt x="104244" y="89227"/>
                  <a:pt x="102515" y="92246"/>
                  <a:pt x="101277" y="95445"/>
                </a:cubicBezTo>
                <a:cubicBezTo>
                  <a:pt x="100606" y="97200"/>
                  <a:pt x="101406" y="99135"/>
                  <a:pt x="103031" y="100064"/>
                </a:cubicBezTo>
                <a:cubicBezTo>
                  <a:pt x="108682" y="103315"/>
                  <a:pt x="108682" y="111288"/>
                  <a:pt x="103031" y="114565"/>
                </a:cubicBezTo>
                <a:cubicBezTo>
                  <a:pt x="101406" y="115494"/>
                  <a:pt x="100580" y="117430"/>
                  <a:pt x="101277" y="119184"/>
                </a:cubicBezTo>
                <a:cubicBezTo>
                  <a:pt x="102515" y="122384"/>
                  <a:pt x="104244" y="125403"/>
                  <a:pt x="106412" y="128060"/>
                </a:cubicBezTo>
                <a:cubicBezTo>
                  <a:pt x="107599" y="129531"/>
                  <a:pt x="109689" y="129789"/>
                  <a:pt x="111314" y="128834"/>
                </a:cubicBezTo>
                <a:cubicBezTo>
                  <a:pt x="116939" y="125583"/>
                  <a:pt x="123854" y="129583"/>
                  <a:pt x="123854" y="136085"/>
                </a:cubicBezTo>
                <a:cubicBezTo>
                  <a:pt x="123854" y="137969"/>
                  <a:pt x="125119" y="139646"/>
                  <a:pt x="126977" y="139930"/>
                </a:cubicBezTo>
                <a:cubicBezTo>
                  <a:pt x="130305" y="140446"/>
                  <a:pt x="133892" y="140446"/>
                  <a:pt x="137220" y="139930"/>
                </a:cubicBezTo>
                <a:cubicBezTo>
                  <a:pt x="139078" y="139646"/>
                  <a:pt x="140343" y="137969"/>
                  <a:pt x="140343" y="136085"/>
                </a:cubicBezTo>
                <a:cubicBezTo>
                  <a:pt x="140343" y="129583"/>
                  <a:pt x="147258" y="125583"/>
                  <a:pt x="152883" y="128834"/>
                </a:cubicBezTo>
                <a:cubicBezTo>
                  <a:pt x="154508" y="129763"/>
                  <a:pt x="156599" y="129505"/>
                  <a:pt x="157785" y="128060"/>
                </a:cubicBezTo>
                <a:cubicBezTo>
                  <a:pt x="159953" y="125403"/>
                  <a:pt x="161682" y="122384"/>
                  <a:pt x="162920" y="119184"/>
                </a:cubicBezTo>
                <a:cubicBezTo>
                  <a:pt x="163591" y="117430"/>
                  <a:pt x="162791" y="115494"/>
                  <a:pt x="161166" y="114565"/>
                </a:cubicBezTo>
                <a:cubicBezTo>
                  <a:pt x="155515" y="111314"/>
                  <a:pt x="155515" y="103341"/>
                  <a:pt x="161166" y="100064"/>
                </a:cubicBezTo>
                <a:close/>
                <a:moveTo>
                  <a:pt x="121790" y="107341"/>
                </a:moveTo>
                <a:cubicBezTo>
                  <a:pt x="121790" y="101644"/>
                  <a:pt x="126415" y="97019"/>
                  <a:pt x="132111" y="97019"/>
                </a:cubicBezTo>
                <a:cubicBezTo>
                  <a:pt x="137808" y="97019"/>
                  <a:pt x="142433" y="101644"/>
                  <a:pt x="142433" y="107341"/>
                </a:cubicBezTo>
                <a:cubicBezTo>
                  <a:pt x="142433" y="113037"/>
                  <a:pt x="137808" y="117662"/>
                  <a:pt x="132111" y="117662"/>
                </a:cubicBezTo>
                <a:cubicBezTo>
                  <a:pt x="126415" y="117662"/>
                  <a:pt x="121790" y="113037"/>
                  <a:pt x="121790" y="107341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76" name="Text 74"/>
          <p:cNvSpPr/>
          <p:nvPr/>
        </p:nvSpPr>
        <p:spPr>
          <a:xfrm>
            <a:off x="691172" y="6363411"/>
            <a:ext cx="11041269" cy="3774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Governance Significance:</a:t>
            </a:r>
            <a:pPr algn="ctr">
              <a:lnSpc>
                <a:spcPct val="120000"/>
              </a:lnSpc>
            </a:pPr>
            <a:r>
              <a:rPr lang="en-US" sz="104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Cultural transformation is harder than structural reform — changing the mindset of </a:t>
            </a:r>
            <a:pPr algn="ctr">
              <a:lnSpc>
                <a:spcPct val="120000"/>
              </a:lnSpc>
            </a:pPr>
            <a:r>
              <a:rPr lang="en-US" sz="1040" dirty="0">
                <a:solidFill>
                  <a:srgbClr val="F8F9FA"/>
                </a:solidFill>
                <a:highlight>
                  <a:srgbClr val="B8860B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20+ million government employees </a:t>
            </a:r>
            <a:pPr algn="ctr">
              <a:lnSpc>
                <a:spcPct val="120000"/>
              </a:lnSpc>
            </a:pPr>
            <a:r>
              <a:rPr lang="en-US" sz="104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is a generational project, but the direction is clear.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5851" y="457314"/>
            <a:ext cx="36585" cy="365851"/>
          </a:xfrm>
          <a:custGeom>
            <a:avLst/>
            <a:gdLst/>
            <a:ahLst/>
            <a:cxnLst/>
            <a:rect l="l" t="t" r="r" b="b"/>
            <a:pathLst>
              <a:path w="36585" h="365851">
                <a:moveTo>
                  <a:pt x="0" y="0"/>
                </a:moveTo>
                <a:lnTo>
                  <a:pt x="36585" y="0"/>
                </a:lnTo>
                <a:lnTo>
                  <a:pt x="36585" y="365851"/>
                </a:lnTo>
                <a:lnTo>
                  <a:pt x="0" y="365851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12192" y="365851"/>
            <a:ext cx="5094482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spc="58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12192" y="585362"/>
            <a:ext cx="5158506" cy="3292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161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India's Expanding Global Leadership Role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65851" y="987799"/>
            <a:ext cx="11533467" cy="4390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India's domestic governance transformation provides the credibility foundation for its expanding global role</a:t>
            </a:r>
            <a:pPr>
              <a:lnSpc>
                <a:spcPct val="130000"/>
              </a:lnSpc>
            </a:pPr>
            <a:r>
              <a:rPr lang="en-US" sz="1152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from regional actor to multilateral leader and shaper of international norms.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144" y="1573161"/>
            <a:ext cx="5643259" cy="2195109"/>
          </a:xfrm>
          <a:custGeom>
            <a:avLst/>
            <a:gdLst/>
            <a:ahLst/>
            <a:cxnLst/>
            <a:rect l="l" t="t" r="r" b="b"/>
            <a:pathLst>
              <a:path w="5643259" h="2195109">
                <a:moveTo>
                  <a:pt x="36585" y="0"/>
                </a:moveTo>
                <a:lnTo>
                  <a:pt x="5570096" y="0"/>
                </a:lnTo>
                <a:cubicBezTo>
                  <a:pt x="5610503" y="0"/>
                  <a:pt x="5643259" y="32756"/>
                  <a:pt x="5643259" y="73163"/>
                </a:cubicBezTo>
                <a:lnTo>
                  <a:pt x="5643259" y="2121946"/>
                </a:lnTo>
                <a:cubicBezTo>
                  <a:pt x="5643259" y="2162353"/>
                  <a:pt x="5610503" y="2195109"/>
                  <a:pt x="5570096" y="2195109"/>
                </a:cubicBezTo>
                <a:lnTo>
                  <a:pt x="36585" y="2195109"/>
                </a:lnTo>
                <a:cubicBezTo>
                  <a:pt x="16380" y="2195109"/>
                  <a:pt x="0" y="2178729"/>
                  <a:pt x="0" y="2158524"/>
                </a:cubicBezTo>
                <a:lnTo>
                  <a:pt x="0" y="36585"/>
                </a:lnTo>
                <a:cubicBezTo>
                  <a:pt x="0" y="16393"/>
                  <a:pt x="16393" y="0"/>
                  <a:pt x="36585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84144" y="1573161"/>
            <a:ext cx="36585" cy="2195109"/>
          </a:xfrm>
          <a:custGeom>
            <a:avLst/>
            <a:gdLst/>
            <a:ahLst/>
            <a:cxnLst/>
            <a:rect l="l" t="t" r="r" b="b"/>
            <a:pathLst>
              <a:path w="36585" h="2195109">
                <a:moveTo>
                  <a:pt x="36585" y="0"/>
                </a:moveTo>
                <a:lnTo>
                  <a:pt x="36585" y="0"/>
                </a:lnTo>
                <a:lnTo>
                  <a:pt x="36585" y="2195109"/>
                </a:lnTo>
                <a:lnTo>
                  <a:pt x="36585" y="2195109"/>
                </a:lnTo>
                <a:cubicBezTo>
                  <a:pt x="16380" y="2195109"/>
                  <a:pt x="0" y="2178729"/>
                  <a:pt x="0" y="2158524"/>
                </a:cubicBezTo>
                <a:lnTo>
                  <a:pt x="0" y="36585"/>
                </a:lnTo>
                <a:cubicBezTo>
                  <a:pt x="0" y="16393"/>
                  <a:pt x="16393" y="0"/>
                  <a:pt x="36585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8" name="Text 6"/>
          <p:cNvSpPr/>
          <p:nvPr/>
        </p:nvSpPr>
        <p:spPr>
          <a:xfrm>
            <a:off x="548777" y="1719502"/>
            <a:ext cx="5423748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0" b="1" dirty="0">
                <a:solidFill>
                  <a:srgbClr val="FF99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Multilateral Leadership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67070" y="2121938"/>
            <a:ext cx="146341" cy="146341"/>
          </a:xfrm>
          <a:custGeom>
            <a:avLst/>
            <a:gdLst/>
            <a:ahLst/>
            <a:cxnLst/>
            <a:rect l="l" t="t" r="r" b="b"/>
            <a:pathLst>
              <a:path w="146341" h="146341">
                <a:moveTo>
                  <a:pt x="15920" y="57079"/>
                </a:moveTo>
                <a:lnTo>
                  <a:pt x="24752" y="65910"/>
                </a:lnTo>
                <a:cubicBezTo>
                  <a:pt x="26467" y="67625"/>
                  <a:pt x="28782" y="68597"/>
                  <a:pt x="31212" y="68597"/>
                </a:cubicBezTo>
                <a:lnTo>
                  <a:pt x="37357" y="68597"/>
                </a:lnTo>
                <a:cubicBezTo>
                  <a:pt x="39786" y="68597"/>
                  <a:pt x="42102" y="69569"/>
                  <a:pt x="43816" y="71284"/>
                </a:cubicBezTo>
                <a:lnTo>
                  <a:pt x="52191" y="79658"/>
                </a:lnTo>
                <a:cubicBezTo>
                  <a:pt x="53906" y="81373"/>
                  <a:pt x="54878" y="83689"/>
                  <a:pt x="54878" y="86118"/>
                </a:cubicBezTo>
                <a:lnTo>
                  <a:pt x="54878" y="96836"/>
                </a:lnTo>
                <a:cubicBezTo>
                  <a:pt x="54878" y="99266"/>
                  <a:pt x="55850" y="101581"/>
                  <a:pt x="57564" y="103296"/>
                </a:cubicBezTo>
                <a:lnTo>
                  <a:pt x="61366" y="107097"/>
                </a:lnTo>
                <a:cubicBezTo>
                  <a:pt x="63081" y="108812"/>
                  <a:pt x="64053" y="111127"/>
                  <a:pt x="64053" y="113557"/>
                </a:cubicBezTo>
                <a:lnTo>
                  <a:pt x="64053" y="118902"/>
                </a:lnTo>
                <a:cubicBezTo>
                  <a:pt x="64053" y="123961"/>
                  <a:pt x="68140" y="128048"/>
                  <a:pt x="73199" y="128048"/>
                </a:cubicBezTo>
                <a:cubicBezTo>
                  <a:pt x="78258" y="128048"/>
                  <a:pt x="82345" y="123961"/>
                  <a:pt x="82345" y="118902"/>
                </a:cubicBezTo>
                <a:lnTo>
                  <a:pt x="82345" y="118130"/>
                </a:lnTo>
                <a:cubicBezTo>
                  <a:pt x="82345" y="115701"/>
                  <a:pt x="83317" y="113385"/>
                  <a:pt x="85032" y="111670"/>
                </a:cubicBezTo>
                <a:lnTo>
                  <a:pt x="97980" y="98723"/>
                </a:lnTo>
                <a:cubicBezTo>
                  <a:pt x="99695" y="97008"/>
                  <a:pt x="100666" y="94693"/>
                  <a:pt x="100666" y="92263"/>
                </a:cubicBezTo>
                <a:lnTo>
                  <a:pt x="100666" y="82345"/>
                </a:lnTo>
                <a:cubicBezTo>
                  <a:pt x="100666" y="77286"/>
                  <a:pt x="96579" y="73199"/>
                  <a:pt x="91520" y="73199"/>
                </a:cubicBezTo>
                <a:lnTo>
                  <a:pt x="67883" y="73199"/>
                </a:lnTo>
                <a:cubicBezTo>
                  <a:pt x="65453" y="73199"/>
                  <a:pt x="63138" y="72227"/>
                  <a:pt x="61423" y="70512"/>
                </a:cubicBezTo>
                <a:lnTo>
                  <a:pt x="56850" y="65939"/>
                </a:lnTo>
                <a:cubicBezTo>
                  <a:pt x="55649" y="64739"/>
                  <a:pt x="54963" y="63081"/>
                  <a:pt x="54963" y="61366"/>
                </a:cubicBezTo>
                <a:cubicBezTo>
                  <a:pt x="54963" y="57793"/>
                  <a:pt x="57850" y="54906"/>
                  <a:pt x="61423" y="54906"/>
                </a:cubicBezTo>
                <a:lnTo>
                  <a:pt x="71341" y="54906"/>
                </a:lnTo>
                <a:cubicBezTo>
                  <a:pt x="74914" y="54906"/>
                  <a:pt x="77801" y="52020"/>
                  <a:pt x="77801" y="48447"/>
                </a:cubicBezTo>
                <a:cubicBezTo>
                  <a:pt x="77801" y="46732"/>
                  <a:pt x="77115" y="45074"/>
                  <a:pt x="75914" y="43874"/>
                </a:cubicBezTo>
                <a:lnTo>
                  <a:pt x="70283" y="38243"/>
                </a:lnTo>
                <a:cubicBezTo>
                  <a:pt x="69169" y="37157"/>
                  <a:pt x="68597" y="35756"/>
                  <a:pt x="68597" y="34299"/>
                </a:cubicBezTo>
                <a:cubicBezTo>
                  <a:pt x="68597" y="32841"/>
                  <a:pt x="69169" y="31440"/>
                  <a:pt x="70226" y="30383"/>
                </a:cubicBezTo>
                <a:lnTo>
                  <a:pt x="75171" y="25438"/>
                </a:lnTo>
                <a:cubicBezTo>
                  <a:pt x="76829" y="23780"/>
                  <a:pt x="77772" y="21522"/>
                  <a:pt x="77772" y="19179"/>
                </a:cubicBezTo>
                <a:cubicBezTo>
                  <a:pt x="77772" y="17121"/>
                  <a:pt x="77086" y="15263"/>
                  <a:pt x="75943" y="13777"/>
                </a:cubicBezTo>
                <a:cubicBezTo>
                  <a:pt x="75028" y="13748"/>
                  <a:pt x="74114" y="13719"/>
                  <a:pt x="73199" y="13719"/>
                </a:cubicBezTo>
                <a:cubicBezTo>
                  <a:pt x="45932" y="13719"/>
                  <a:pt x="22980" y="32069"/>
                  <a:pt x="15949" y="57079"/>
                </a:cubicBezTo>
                <a:close/>
                <a:moveTo>
                  <a:pt x="132621" y="73170"/>
                </a:moveTo>
                <a:cubicBezTo>
                  <a:pt x="132621" y="63281"/>
                  <a:pt x="130220" y="53963"/>
                  <a:pt x="125933" y="45789"/>
                </a:cubicBezTo>
                <a:cubicBezTo>
                  <a:pt x="124104" y="46046"/>
                  <a:pt x="122303" y="46903"/>
                  <a:pt x="120817" y="48390"/>
                </a:cubicBezTo>
                <a:lnTo>
                  <a:pt x="116987" y="52220"/>
                </a:lnTo>
                <a:cubicBezTo>
                  <a:pt x="115272" y="53935"/>
                  <a:pt x="114300" y="56250"/>
                  <a:pt x="114300" y="58679"/>
                </a:cubicBezTo>
                <a:lnTo>
                  <a:pt x="114300" y="68597"/>
                </a:lnTo>
                <a:cubicBezTo>
                  <a:pt x="114300" y="73656"/>
                  <a:pt x="118387" y="77743"/>
                  <a:pt x="123446" y="77743"/>
                </a:cubicBezTo>
                <a:lnTo>
                  <a:pt x="130335" y="77743"/>
                </a:lnTo>
                <a:cubicBezTo>
                  <a:pt x="131049" y="77743"/>
                  <a:pt x="131764" y="77658"/>
                  <a:pt x="132421" y="77515"/>
                </a:cubicBezTo>
                <a:cubicBezTo>
                  <a:pt x="132535" y="76086"/>
                  <a:pt x="132564" y="74628"/>
                  <a:pt x="132564" y="73170"/>
                </a:cubicBezTo>
                <a:close/>
                <a:moveTo>
                  <a:pt x="0" y="73170"/>
                </a:moveTo>
                <a:cubicBezTo>
                  <a:pt x="0" y="32787"/>
                  <a:pt x="32787" y="0"/>
                  <a:pt x="73170" y="0"/>
                </a:cubicBezTo>
                <a:cubicBezTo>
                  <a:pt x="113554" y="0"/>
                  <a:pt x="146341" y="32787"/>
                  <a:pt x="146341" y="73170"/>
                </a:cubicBezTo>
                <a:cubicBezTo>
                  <a:pt x="146341" y="113554"/>
                  <a:pt x="113554" y="146341"/>
                  <a:pt x="73170" y="146341"/>
                </a:cubicBezTo>
                <a:cubicBezTo>
                  <a:pt x="32787" y="146341"/>
                  <a:pt x="0" y="113554"/>
                  <a:pt x="0" y="7317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0" name="Text 8"/>
          <p:cNvSpPr/>
          <p:nvPr/>
        </p:nvSpPr>
        <p:spPr>
          <a:xfrm>
            <a:off x="804873" y="2085353"/>
            <a:ext cx="3301809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G20 Presidency (2023)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804873" y="2268279"/>
            <a:ext cx="3292663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"One Earth, One Family, One Future" — Vasudhaiva Kutumbakam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67070" y="2524259"/>
            <a:ext cx="146341" cy="146341"/>
          </a:xfrm>
          <a:custGeom>
            <a:avLst/>
            <a:gdLst/>
            <a:ahLst/>
            <a:cxnLst/>
            <a:rect l="l" t="t" r="r" b="b"/>
            <a:pathLst>
              <a:path w="146341" h="146341">
                <a:moveTo>
                  <a:pt x="131821" y="5402"/>
                </a:moveTo>
                <a:cubicBezTo>
                  <a:pt x="135108" y="6860"/>
                  <a:pt x="137194" y="10118"/>
                  <a:pt x="137194" y="13719"/>
                </a:cubicBezTo>
                <a:lnTo>
                  <a:pt x="137194" y="132621"/>
                </a:lnTo>
                <a:cubicBezTo>
                  <a:pt x="137194" y="136223"/>
                  <a:pt x="135108" y="139481"/>
                  <a:pt x="131821" y="140939"/>
                </a:cubicBezTo>
                <a:cubicBezTo>
                  <a:pt x="128534" y="142396"/>
                  <a:pt x="124732" y="141853"/>
                  <a:pt x="122017" y="139481"/>
                </a:cubicBezTo>
                <a:lnTo>
                  <a:pt x="108698" y="127848"/>
                </a:lnTo>
                <a:cubicBezTo>
                  <a:pt x="96236" y="116958"/>
                  <a:pt x="80487" y="110613"/>
                  <a:pt x="63995" y="109841"/>
                </a:cubicBezTo>
                <a:lnTo>
                  <a:pt x="63995" y="137194"/>
                </a:lnTo>
                <a:cubicBezTo>
                  <a:pt x="63995" y="142253"/>
                  <a:pt x="59908" y="146341"/>
                  <a:pt x="54849" y="146341"/>
                </a:cubicBezTo>
                <a:lnTo>
                  <a:pt x="45703" y="146341"/>
                </a:lnTo>
                <a:cubicBezTo>
                  <a:pt x="40644" y="146341"/>
                  <a:pt x="36557" y="142253"/>
                  <a:pt x="36557" y="137194"/>
                </a:cubicBezTo>
                <a:lnTo>
                  <a:pt x="36557" y="109755"/>
                </a:lnTo>
                <a:cubicBezTo>
                  <a:pt x="16378" y="109755"/>
                  <a:pt x="0" y="93378"/>
                  <a:pt x="0" y="73170"/>
                </a:cubicBezTo>
                <a:cubicBezTo>
                  <a:pt x="0" y="52963"/>
                  <a:pt x="16378" y="36585"/>
                  <a:pt x="36585" y="36585"/>
                </a:cubicBezTo>
                <a:lnTo>
                  <a:pt x="60737" y="36585"/>
                </a:lnTo>
                <a:cubicBezTo>
                  <a:pt x="78401" y="36528"/>
                  <a:pt x="95436" y="30097"/>
                  <a:pt x="108726" y="18493"/>
                </a:cubicBezTo>
                <a:lnTo>
                  <a:pt x="122046" y="6860"/>
                </a:lnTo>
                <a:cubicBezTo>
                  <a:pt x="124732" y="4487"/>
                  <a:pt x="128591" y="3944"/>
                  <a:pt x="131849" y="5402"/>
                </a:cubicBezTo>
                <a:close/>
                <a:moveTo>
                  <a:pt x="64024" y="91463"/>
                </a:moveTo>
                <a:lnTo>
                  <a:pt x="64024" y="91520"/>
                </a:lnTo>
                <a:cubicBezTo>
                  <a:pt x="84117" y="92292"/>
                  <a:pt x="103410" y="99666"/>
                  <a:pt x="118902" y="112499"/>
                </a:cubicBezTo>
                <a:lnTo>
                  <a:pt x="118902" y="33813"/>
                </a:lnTo>
                <a:cubicBezTo>
                  <a:pt x="103410" y="46646"/>
                  <a:pt x="84117" y="54020"/>
                  <a:pt x="64024" y="54792"/>
                </a:cubicBezTo>
                <a:lnTo>
                  <a:pt x="64024" y="91463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3" name="Text 11"/>
          <p:cNvSpPr/>
          <p:nvPr/>
        </p:nvSpPr>
        <p:spPr>
          <a:xfrm>
            <a:off x="804873" y="2487674"/>
            <a:ext cx="2698155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Voice of Global South Summit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04873" y="2670600"/>
            <a:ext cx="2689008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Positioned as developing world leader, 125+ countries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7070" y="2926588"/>
            <a:ext cx="146341" cy="146341"/>
          </a:xfrm>
          <a:custGeom>
            <a:avLst/>
            <a:gdLst/>
            <a:ahLst/>
            <a:cxnLst/>
            <a:rect l="l" t="t" r="r" b="b"/>
            <a:pathLst>
              <a:path w="146341" h="146341">
                <a:moveTo>
                  <a:pt x="73170" y="0"/>
                </a:moveTo>
                <a:cubicBezTo>
                  <a:pt x="74485" y="0"/>
                  <a:pt x="75800" y="286"/>
                  <a:pt x="77000" y="829"/>
                </a:cubicBezTo>
                <a:lnTo>
                  <a:pt x="130849" y="23666"/>
                </a:lnTo>
                <a:cubicBezTo>
                  <a:pt x="137137" y="26324"/>
                  <a:pt x="141825" y="32526"/>
                  <a:pt x="141796" y="40015"/>
                </a:cubicBezTo>
                <a:cubicBezTo>
                  <a:pt x="141653" y="68368"/>
                  <a:pt x="129992" y="120245"/>
                  <a:pt x="80745" y="143825"/>
                </a:cubicBezTo>
                <a:cubicBezTo>
                  <a:pt x="75971" y="146112"/>
                  <a:pt x="70426" y="146112"/>
                  <a:pt x="65653" y="143825"/>
                </a:cubicBezTo>
                <a:cubicBezTo>
                  <a:pt x="16378" y="120245"/>
                  <a:pt x="4745" y="68368"/>
                  <a:pt x="4602" y="40015"/>
                </a:cubicBezTo>
                <a:cubicBezTo>
                  <a:pt x="4573" y="32526"/>
                  <a:pt x="9261" y="26324"/>
                  <a:pt x="15549" y="23666"/>
                </a:cubicBezTo>
                <a:lnTo>
                  <a:pt x="69369" y="829"/>
                </a:lnTo>
                <a:cubicBezTo>
                  <a:pt x="70569" y="286"/>
                  <a:pt x="71856" y="0"/>
                  <a:pt x="73170" y="0"/>
                </a:cubicBezTo>
                <a:close/>
                <a:moveTo>
                  <a:pt x="73170" y="19093"/>
                </a:moveTo>
                <a:lnTo>
                  <a:pt x="73170" y="127162"/>
                </a:lnTo>
                <a:cubicBezTo>
                  <a:pt x="112614" y="108069"/>
                  <a:pt x="123218" y="65768"/>
                  <a:pt x="123475" y="40444"/>
                </a:cubicBezTo>
                <a:lnTo>
                  <a:pt x="73170" y="19121"/>
                </a:lnTo>
                <a:lnTo>
                  <a:pt x="73170" y="19121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6" name="Text 14"/>
          <p:cNvSpPr/>
          <p:nvPr/>
        </p:nvSpPr>
        <p:spPr>
          <a:xfrm>
            <a:off x="804873" y="2890003"/>
            <a:ext cx="2945104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QUAD Membership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04873" y="3072929"/>
            <a:ext cx="2935958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Indo-Pacific strategic architecture with US, Japan, Australia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57923" y="3328909"/>
            <a:ext cx="164633" cy="146341"/>
          </a:xfrm>
          <a:custGeom>
            <a:avLst/>
            <a:gdLst/>
            <a:ahLst/>
            <a:cxnLst/>
            <a:rect l="l" t="t" r="r" b="b"/>
            <a:pathLst>
              <a:path w="164633" h="146341">
                <a:moveTo>
                  <a:pt x="76857" y="24352"/>
                </a:moveTo>
                <a:lnTo>
                  <a:pt x="43531" y="61394"/>
                </a:lnTo>
                <a:cubicBezTo>
                  <a:pt x="42216" y="62852"/>
                  <a:pt x="42273" y="65110"/>
                  <a:pt x="43674" y="66511"/>
                </a:cubicBezTo>
                <a:cubicBezTo>
                  <a:pt x="52391" y="75228"/>
                  <a:pt x="66539" y="75228"/>
                  <a:pt x="75257" y="66511"/>
                </a:cubicBezTo>
                <a:lnTo>
                  <a:pt x="84346" y="57422"/>
                </a:lnTo>
                <a:cubicBezTo>
                  <a:pt x="85546" y="56221"/>
                  <a:pt x="87061" y="55564"/>
                  <a:pt x="88605" y="55449"/>
                </a:cubicBezTo>
                <a:cubicBezTo>
                  <a:pt x="90548" y="55278"/>
                  <a:pt x="92549" y="55935"/>
                  <a:pt x="94035" y="57422"/>
                </a:cubicBezTo>
                <a:lnTo>
                  <a:pt x="144511" y="107469"/>
                </a:lnTo>
                <a:lnTo>
                  <a:pt x="164633" y="91463"/>
                </a:lnTo>
                <a:lnTo>
                  <a:pt x="164633" y="9146"/>
                </a:lnTo>
                <a:lnTo>
                  <a:pt x="132621" y="27439"/>
                </a:lnTo>
                <a:lnTo>
                  <a:pt x="125819" y="22894"/>
                </a:lnTo>
                <a:cubicBezTo>
                  <a:pt x="121303" y="19893"/>
                  <a:pt x="116015" y="18293"/>
                  <a:pt x="110584" y="18293"/>
                </a:cubicBezTo>
                <a:lnTo>
                  <a:pt x="90462" y="18293"/>
                </a:lnTo>
                <a:cubicBezTo>
                  <a:pt x="90148" y="18293"/>
                  <a:pt x="89805" y="18293"/>
                  <a:pt x="89491" y="18321"/>
                </a:cubicBezTo>
                <a:cubicBezTo>
                  <a:pt x="84660" y="18578"/>
                  <a:pt x="80116" y="20751"/>
                  <a:pt x="76857" y="24352"/>
                </a:cubicBezTo>
                <a:close/>
                <a:moveTo>
                  <a:pt x="33327" y="52220"/>
                </a:moveTo>
                <a:lnTo>
                  <a:pt x="63853" y="18293"/>
                </a:lnTo>
                <a:lnTo>
                  <a:pt x="52534" y="18293"/>
                </a:lnTo>
                <a:cubicBezTo>
                  <a:pt x="45246" y="18293"/>
                  <a:pt x="38271" y="21179"/>
                  <a:pt x="33127" y="26324"/>
                </a:cubicBezTo>
                <a:lnTo>
                  <a:pt x="32012" y="27439"/>
                </a:lnTo>
                <a:lnTo>
                  <a:pt x="0" y="9146"/>
                </a:lnTo>
                <a:lnTo>
                  <a:pt x="0" y="91463"/>
                </a:lnTo>
                <a:lnTo>
                  <a:pt x="44702" y="128705"/>
                </a:lnTo>
                <a:cubicBezTo>
                  <a:pt x="51276" y="134193"/>
                  <a:pt x="59565" y="137194"/>
                  <a:pt x="68111" y="137194"/>
                </a:cubicBezTo>
                <a:lnTo>
                  <a:pt x="72599" y="137194"/>
                </a:lnTo>
                <a:lnTo>
                  <a:pt x="70598" y="135194"/>
                </a:lnTo>
                <a:cubicBezTo>
                  <a:pt x="67911" y="132507"/>
                  <a:pt x="67911" y="128162"/>
                  <a:pt x="70598" y="125504"/>
                </a:cubicBezTo>
                <a:cubicBezTo>
                  <a:pt x="73285" y="122846"/>
                  <a:pt x="77629" y="122817"/>
                  <a:pt x="80287" y="125504"/>
                </a:cubicBezTo>
                <a:lnTo>
                  <a:pt x="92006" y="137223"/>
                </a:lnTo>
                <a:lnTo>
                  <a:pt x="94578" y="137223"/>
                </a:lnTo>
                <a:cubicBezTo>
                  <a:pt x="100038" y="137223"/>
                  <a:pt x="105382" y="135994"/>
                  <a:pt x="110241" y="133707"/>
                </a:cubicBezTo>
                <a:lnTo>
                  <a:pt x="102610" y="126047"/>
                </a:lnTo>
                <a:cubicBezTo>
                  <a:pt x="99923" y="123361"/>
                  <a:pt x="99923" y="119016"/>
                  <a:pt x="102610" y="116358"/>
                </a:cubicBezTo>
                <a:cubicBezTo>
                  <a:pt x="105297" y="113700"/>
                  <a:pt x="109641" y="113671"/>
                  <a:pt x="112299" y="116358"/>
                </a:cubicBezTo>
                <a:lnTo>
                  <a:pt x="121446" y="125504"/>
                </a:lnTo>
                <a:lnTo>
                  <a:pt x="126447" y="120502"/>
                </a:lnTo>
                <a:cubicBezTo>
                  <a:pt x="128991" y="117959"/>
                  <a:pt x="129734" y="114271"/>
                  <a:pt x="128620" y="111042"/>
                </a:cubicBezTo>
                <a:lnTo>
                  <a:pt x="89205" y="71941"/>
                </a:lnTo>
                <a:lnTo>
                  <a:pt x="84946" y="76200"/>
                </a:lnTo>
                <a:cubicBezTo>
                  <a:pt x="70855" y="90291"/>
                  <a:pt x="48047" y="90291"/>
                  <a:pt x="33956" y="76200"/>
                </a:cubicBezTo>
                <a:cubicBezTo>
                  <a:pt x="27382" y="69626"/>
                  <a:pt x="27124" y="59079"/>
                  <a:pt x="33327" y="52191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9" name="Text 17"/>
          <p:cNvSpPr/>
          <p:nvPr/>
        </p:nvSpPr>
        <p:spPr>
          <a:xfrm>
            <a:off x="804873" y="3292324"/>
            <a:ext cx="3109737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BRICS &amp; SCO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04873" y="3475249"/>
            <a:ext cx="3100591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Alternative multilateral engagement, Central Asian connectivity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4144" y="3877570"/>
            <a:ext cx="5643259" cy="2277425"/>
          </a:xfrm>
          <a:custGeom>
            <a:avLst/>
            <a:gdLst/>
            <a:ahLst/>
            <a:cxnLst/>
            <a:rect l="l" t="t" r="r" b="b"/>
            <a:pathLst>
              <a:path w="5643259" h="2277425">
                <a:moveTo>
                  <a:pt x="36585" y="0"/>
                </a:moveTo>
                <a:lnTo>
                  <a:pt x="5570085" y="0"/>
                </a:lnTo>
                <a:cubicBezTo>
                  <a:pt x="5610498" y="0"/>
                  <a:pt x="5643259" y="32761"/>
                  <a:pt x="5643259" y="73174"/>
                </a:cubicBezTo>
                <a:lnTo>
                  <a:pt x="5643259" y="2204252"/>
                </a:lnTo>
                <a:cubicBezTo>
                  <a:pt x="5643259" y="2244664"/>
                  <a:pt x="5610498" y="2277425"/>
                  <a:pt x="5570085" y="2277425"/>
                </a:cubicBezTo>
                <a:lnTo>
                  <a:pt x="36585" y="2277425"/>
                </a:lnTo>
                <a:cubicBezTo>
                  <a:pt x="16380" y="2277425"/>
                  <a:pt x="0" y="2261046"/>
                  <a:pt x="0" y="2240840"/>
                </a:cubicBezTo>
                <a:lnTo>
                  <a:pt x="0" y="36585"/>
                </a:lnTo>
                <a:cubicBezTo>
                  <a:pt x="0" y="16393"/>
                  <a:pt x="16393" y="0"/>
                  <a:pt x="36585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384144" y="3877570"/>
            <a:ext cx="36585" cy="2277425"/>
          </a:xfrm>
          <a:custGeom>
            <a:avLst/>
            <a:gdLst/>
            <a:ahLst/>
            <a:cxnLst/>
            <a:rect l="l" t="t" r="r" b="b"/>
            <a:pathLst>
              <a:path w="36585" h="2277425">
                <a:moveTo>
                  <a:pt x="36585" y="0"/>
                </a:moveTo>
                <a:lnTo>
                  <a:pt x="36585" y="0"/>
                </a:lnTo>
                <a:lnTo>
                  <a:pt x="36585" y="2277425"/>
                </a:lnTo>
                <a:lnTo>
                  <a:pt x="36585" y="2277425"/>
                </a:lnTo>
                <a:cubicBezTo>
                  <a:pt x="16380" y="2277425"/>
                  <a:pt x="0" y="2261046"/>
                  <a:pt x="0" y="2240840"/>
                </a:cubicBezTo>
                <a:lnTo>
                  <a:pt x="0" y="36585"/>
                </a:lnTo>
                <a:cubicBezTo>
                  <a:pt x="0" y="16393"/>
                  <a:pt x="16393" y="0"/>
                  <a:pt x="36585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3" name="Text 21"/>
          <p:cNvSpPr/>
          <p:nvPr/>
        </p:nvSpPr>
        <p:spPr>
          <a:xfrm>
            <a:off x="548777" y="4023911"/>
            <a:ext cx="5423748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0" b="1" dirty="0">
                <a:solidFill>
                  <a:srgbClr val="B8860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Bilateral Strategic Partnerships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52436" y="4393421"/>
            <a:ext cx="2623155" cy="482924"/>
          </a:xfrm>
          <a:custGeom>
            <a:avLst/>
            <a:gdLst/>
            <a:ahLst/>
            <a:cxnLst/>
            <a:rect l="l" t="t" r="r" b="b"/>
            <a:pathLst>
              <a:path w="2623155" h="482924">
                <a:moveTo>
                  <a:pt x="36586" y="0"/>
                </a:moveTo>
                <a:lnTo>
                  <a:pt x="2586569" y="0"/>
                </a:lnTo>
                <a:cubicBezTo>
                  <a:pt x="2606775" y="0"/>
                  <a:pt x="2623155" y="16380"/>
                  <a:pt x="2623155" y="36586"/>
                </a:cubicBezTo>
                <a:lnTo>
                  <a:pt x="2623155" y="446338"/>
                </a:lnTo>
                <a:cubicBezTo>
                  <a:pt x="2623155" y="466544"/>
                  <a:pt x="2606775" y="482924"/>
                  <a:pt x="2586569" y="482924"/>
                </a:cubicBezTo>
                <a:lnTo>
                  <a:pt x="36586" y="482924"/>
                </a:lnTo>
                <a:cubicBezTo>
                  <a:pt x="16380" y="482924"/>
                  <a:pt x="0" y="466544"/>
                  <a:pt x="0" y="446338"/>
                </a:cubicBezTo>
                <a:lnTo>
                  <a:pt x="0" y="36586"/>
                </a:lnTo>
                <a:cubicBezTo>
                  <a:pt x="0" y="16394"/>
                  <a:pt x="16394" y="0"/>
                  <a:pt x="36586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629265" y="4470248"/>
            <a:ext cx="253352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United States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29265" y="4653173"/>
            <a:ext cx="2524375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Global Strategic Partnership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253563" y="4393421"/>
            <a:ext cx="2623155" cy="482924"/>
          </a:xfrm>
          <a:custGeom>
            <a:avLst/>
            <a:gdLst/>
            <a:ahLst/>
            <a:cxnLst/>
            <a:rect l="l" t="t" r="r" b="b"/>
            <a:pathLst>
              <a:path w="2623155" h="482924">
                <a:moveTo>
                  <a:pt x="36586" y="0"/>
                </a:moveTo>
                <a:lnTo>
                  <a:pt x="2586569" y="0"/>
                </a:lnTo>
                <a:cubicBezTo>
                  <a:pt x="2606775" y="0"/>
                  <a:pt x="2623155" y="16380"/>
                  <a:pt x="2623155" y="36586"/>
                </a:cubicBezTo>
                <a:lnTo>
                  <a:pt x="2623155" y="446338"/>
                </a:lnTo>
                <a:cubicBezTo>
                  <a:pt x="2623155" y="466544"/>
                  <a:pt x="2606775" y="482924"/>
                  <a:pt x="2586569" y="482924"/>
                </a:cubicBezTo>
                <a:lnTo>
                  <a:pt x="36586" y="482924"/>
                </a:lnTo>
                <a:cubicBezTo>
                  <a:pt x="16380" y="482924"/>
                  <a:pt x="0" y="466544"/>
                  <a:pt x="0" y="446338"/>
                </a:cubicBezTo>
                <a:lnTo>
                  <a:pt x="0" y="36586"/>
                </a:lnTo>
                <a:cubicBezTo>
                  <a:pt x="0" y="16394"/>
                  <a:pt x="16394" y="0"/>
                  <a:pt x="36586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3330392" y="4470248"/>
            <a:ext cx="253352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France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330392" y="4653173"/>
            <a:ext cx="2524375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Defense &amp; technology depth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52436" y="4956721"/>
            <a:ext cx="2623155" cy="482924"/>
          </a:xfrm>
          <a:custGeom>
            <a:avLst/>
            <a:gdLst/>
            <a:ahLst/>
            <a:cxnLst/>
            <a:rect l="l" t="t" r="r" b="b"/>
            <a:pathLst>
              <a:path w="2623155" h="482924">
                <a:moveTo>
                  <a:pt x="36586" y="0"/>
                </a:moveTo>
                <a:lnTo>
                  <a:pt x="2586569" y="0"/>
                </a:lnTo>
                <a:cubicBezTo>
                  <a:pt x="2606775" y="0"/>
                  <a:pt x="2623155" y="16380"/>
                  <a:pt x="2623155" y="36586"/>
                </a:cubicBezTo>
                <a:lnTo>
                  <a:pt x="2623155" y="446338"/>
                </a:lnTo>
                <a:cubicBezTo>
                  <a:pt x="2623155" y="466544"/>
                  <a:pt x="2606775" y="482924"/>
                  <a:pt x="2586569" y="482924"/>
                </a:cubicBezTo>
                <a:lnTo>
                  <a:pt x="36586" y="482924"/>
                </a:lnTo>
                <a:cubicBezTo>
                  <a:pt x="16380" y="482924"/>
                  <a:pt x="0" y="466544"/>
                  <a:pt x="0" y="446338"/>
                </a:cubicBezTo>
                <a:lnTo>
                  <a:pt x="0" y="36586"/>
                </a:lnTo>
                <a:cubicBezTo>
                  <a:pt x="0" y="16394"/>
                  <a:pt x="16394" y="0"/>
                  <a:pt x="36586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629265" y="5033548"/>
            <a:ext cx="253352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Japan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29265" y="5216474"/>
            <a:ext cx="2524375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Special Strategic &amp; Global Partnership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253563" y="4956721"/>
            <a:ext cx="2623155" cy="482924"/>
          </a:xfrm>
          <a:custGeom>
            <a:avLst/>
            <a:gdLst/>
            <a:ahLst/>
            <a:cxnLst/>
            <a:rect l="l" t="t" r="r" b="b"/>
            <a:pathLst>
              <a:path w="2623155" h="482924">
                <a:moveTo>
                  <a:pt x="36586" y="0"/>
                </a:moveTo>
                <a:lnTo>
                  <a:pt x="2586569" y="0"/>
                </a:lnTo>
                <a:cubicBezTo>
                  <a:pt x="2606775" y="0"/>
                  <a:pt x="2623155" y="16380"/>
                  <a:pt x="2623155" y="36586"/>
                </a:cubicBezTo>
                <a:lnTo>
                  <a:pt x="2623155" y="446338"/>
                </a:lnTo>
                <a:cubicBezTo>
                  <a:pt x="2623155" y="466544"/>
                  <a:pt x="2606775" y="482924"/>
                  <a:pt x="2586569" y="482924"/>
                </a:cubicBezTo>
                <a:lnTo>
                  <a:pt x="36586" y="482924"/>
                </a:lnTo>
                <a:cubicBezTo>
                  <a:pt x="16380" y="482924"/>
                  <a:pt x="0" y="466544"/>
                  <a:pt x="0" y="446338"/>
                </a:cubicBezTo>
                <a:lnTo>
                  <a:pt x="0" y="36586"/>
                </a:lnTo>
                <a:cubicBezTo>
                  <a:pt x="0" y="16394"/>
                  <a:pt x="16394" y="0"/>
                  <a:pt x="36586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3330392" y="5033548"/>
            <a:ext cx="253352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Australia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3330392" y="5216474"/>
            <a:ext cx="2524375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Strategic Partnership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52436" y="5520013"/>
            <a:ext cx="2623155" cy="482924"/>
          </a:xfrm>
          <a:custGeom>
            <a:avLst/>
            <a:gdLst/>
            <a:ahLst/>
            <a:cxnLst/>
            <a:rect l="l" t="t" r="r" b="b"/>
            <a:pathLst>
              <a:path w="2623155" h="482924">
                <a:moveTo>
                  <a:pt x="36586" y="0"/>
                </a:moveTo>
                <a:lnTo>
                  <a:pt x="2586569" y="0"/>
                </a:lnTo>
                <a:cubicBezTo>
                  <a:pt x="2606775" y="0"/>
                  <a:pt x="2623155" y="16380"/>
                  <a:pt x="2623155" y="36586"/>
                </a:cubicBezTo>
                <a:lnTo>
                  <a:pt x="2623155" y="446338"/>
                </a:lnTo>
                <a:cubicBezTo>
                  <a:pt x="2623155" y="466544"/>
                  <a:pt x="2606775" y="482924"/>
                  <a:pt x="2586569" y="482924"/>
                </a:cubicBezTo>
                <a:lnTo>
                  <a:pt x="36586" y="482924"/>
                </a:lnTo>
                <a:cubicBezTo>
                  <a:pt x="16380" y="482924"/>
                  <a:pt x="0" y="466544"/>
                  <a:pt x="0" y="446338"/>
                </a:cubicBezTo>
                <a:lnTo>
                  <a:pt x="0" y="36586"/>
                </a:lnTo>
                <a:cubicBezTo>
                  <a:pt x="0" y="16394"/>
                  <a:pt x="16394" y="0"/>
                  <a:pt x="36586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629265" y="5596840"/>
            <a:ext cx="253352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UAE &amp; Saudi Arabia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29265" y="5779765"/>
            <a:ext cx="2524375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Elevated strategic engagements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253563" y="5520013"/>
            <a:ext cx="2623155" cy="482924"/>
          </a:xfrm>
          <a:custGeom>
            <a:avLst/>
            <a:gdLst/>
            <a:ahLst/>
            <a:cxnLst/>
            <a:rect l="l" t="t" r="r" b="b"/>
            <a:pathLst>
              <a:path w="2623155" h="482924">
                <a:moveTo>
                  <a:pt x="36586" y="0"/>
                </a:moveTo>
                <a:lnTo>
                  <a:pt x="2586569" y="0"/>
                </a:lnTo>
                <a:cubicBezTo>
                  <a:pt x="2606775" y="0"/>
                  <a:pt x="2623155" y="16380"/>
                  <a:pt x="2623155" y="36586"/>
                </a:cubicBezTo>
                <a:lnTo>
                  <a:pt x="2623155" y="446338"/>
                </a:lnTo>
                <a:cubicBezTo>
                  <a:pt x="2623155" y="466544"/>
                  <a:pt x="2606775" y="482924"/>
                  <a:pt x="2586569" y="482924"/>
                </a:cubicBezTo>
                <a:lnTo>
                  <a:pt x="36586" y="482924"/>
                </a:lnTo>
                <a:cubicBezTo>
                  <a:pt x="16380" y="482924"/>
                  <a:pt x="0" y="466544"/>
                  <a:pt x="0" y="446338"/>
                </a:cubicBezTo>
                <a:lnTo>
                  <a:pt x="0" y="36586"/>
                </a:lnTo>
                <a:cubicBezTo>
                  <a:pt x="0" y="16394"/>
                  <a:pt x="16394" y="0"/>
                  <a:pt x="36586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3330392" y="5596840"/>
            <a:ext cx="2533521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I2U2 Group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3330392" y="5779765"/>
            <a:ext cx="2524375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India-Israel-UAE-US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74315" y="1576820"/>
            <a:ext cx="5650576" cy="3080469"/>
          </a:xfrm>
          <a:custGeom>
            <a:avLst/>
            <a:gdLst/>
            <a:ahLst/>
            <a:cxnLst/>
            <a:rect l="l" t="t" r="r" b="b"/>
            <a:pathLst>
              <a:path w="5650576" h="3080469">
                <a:moveTo>
                  <a:pt x="73161" y="0"/>
                </a:moveTo>
                <a:lnTo>
                  <a:pt x="5577415" y="0"/>
                </a:lnTo>
                <a:cubicBezTo>
                  <a:pt x="5617820" y="0"/>
                  <a:pt x="5650576" y="32755"/>
                  <a:pt x="5650576" y="73161"/>
                </a:cubicBezTo>
                <a:lnTo>
                  <a:pt x="5650576" y="3007308"/>
                </a:lnTo>
                <a:cubicBezTo>
                  <a:pt x="5650576" y="3047714"/>
                  <a:pt x="5617820" y="3080469"/>
                  <a:pt x="5577415" y="3080469"/>
                </a:cubicBezTo>
                <a:lnTo>
                  <a:pt x="73161" y="3080469"/>
                </a:lnTo>
                <a:cubicBezTo>
                  <a:pt x="32755" y="3080469"/>
                  <a:pt x="0" y="3047714"/>
                  <a:pt x="0" y="3007308"/>
                </a:cubicBezTo>
                <a:lnTo>
                  <a:pt x="0" y="73161"/>
                </a:lnTo>
                <a:cubicBezTo>
                  <a:pt x="0" y="32782"/>
                  <a:pt x="32782" y="0"/>
                  <a:pt x="73161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6324314" y="1726817"/>
            <a:ext cx="5432894" cy="2560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6" b="1" dirty="0">
                <a:solidFill>
                  <a:srgbClr val="FF99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India-Initiated Global Coalitions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31631" y="2092669"/>
            <a:ext cx="5339602" cy="548777"/>
          </a:xfrm>
          <a:custGeom>
            <a:avLst/>
            <a:gdLst/>
            <a:ahLst/>
            <a:cxnLst/>
            <a:rect l="l" t="t" r="r" b="b"/>
            <a:pathLst>
              <a:path w="5339602" h="548777">
                <a:moveTo>
                  <a:pt x="14634" y="0"/>
                </a:moveTo>
                <a:lnTo>
                  <a:pt x="5303015" y="0"/>
                </a:lnTo>
                <a:cubicBezTo>
                  <a:pt x="5323222" y="0"/>
                  <a:pt x="5339602" y="16381"/>
                  <a:pt x="5339602" y="36587"/>
                </a:cubicBezTo>
                <a:lnTo>
                  <a:pt x="5339602" y="512190"/>
                </a:lnTo>
                <a:cubicBezTo>
                  <a:pt x="5339602" y="532397"/>
                  <a:pt x="5323222" y="548777"/>
                  <a:pt x="5303015" y="548777"/>
                </a:cubicBezTo>
                <a:lnTo>
                  <a:pt x="14634" y="548777"/>
                </a:lnTo>
                <a:cubicBezTo>
                  <a:pt x="6552" y="548777"/>
                  <a:pt x="0" y="542225"/>
                  <a:pt x="0" y="534143"/>
                </a:cubicBezTo>
                <a:lnTo>
                  <a:pt x="0" y="14634"/>
                </a:lnTo>
                <a:cubicBezTo>
                  <a:pt x="0" y="6557"/>
                  <a:pt x="6557" y="0"/>
                  <a:pt x="14634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45" name="Shape 43"/>
          <p:cNvSpPr/>
          <p:nvPr/>
        </p:nvSpPr>
        <p:spPr>
          <a:xfrm>
            <a:off x="6331631" y="2092669"/>
            <a:ext cx="14634" cy="548777"/>
          </a:xfrm>
          <a:custGeom>
            <a:avLst/>
            <a:gdLst/>
            <a:ahLst/>
            <a:cxnLst/>
            <a:rect l="l" t="t" r="r" b="b"/>
            <a:pathLst>
              <a:path w="14634" h="548777">
                <a:moveTo>
                  <a:pt x="14634" y="0"/>
                </a:moveTo>
                <a:lnTo>
                  <a:pt x="14634" y="0"/>
                </a:lnTo>
                <a:lnTo>
                  <a:pt x="14634" y="548777"/>
                </a:lnTo>
                <a:lnTo>
                  <a:pt x="14634" y="548777"/>
                </a:lnTo>
                <a:cubicBezTo>
                  <a:pt x="6552" y="548777"/>
                  <a:pt x="0" y="542225"/>
                  <a:pt x="0" y="534143"/>
                </a:cubicBezTo>
                <a:lnTo>
                  <a:pt x="0" y="14634"/>
                </a:lnTo>
                <a:cubicBezTo>
                  <a:pt x="0" y="6557"/>
                  <a:pt x="6557" y="0"/>
                  <a:pt x="14634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6" name="Shape 44"/>
          <p:cNvSpPr/>
          <p:nvPr/>
        </p:nvSpPr>
        <p:spPr>
          <a:xfrm>
            <a:off x="6458993" y="2231694"/>
            <a:ext cx="144054" cy="128048"/>
          </a:xfrm>
          <a:custGeom>
            <a:avLst/>
            <a:gdLst/>
            <a:ahLst/>
            <a:cxnLst/>
            <a:rect l="l" t="t" r="r" b="b"/>
            <a:pathLst>
              <a:path w="144054" h="128048">
                <a:moveTo>
                  <a:pt x="30461" y="8003"/>
                </a:moveTo>
                <a:cubicBezTo>
                  <a:pt x="22959" y="8003"/>
                  <a:pt x="16456" y="13205"/>
                  <a:pt x="14831" y="20533"/>
                </a:cubicBezTo>
                <a:lnTo>
                  <a:pt x="2401" y="76554"/>
                </a:lnTo>
                <a:cubicBezTo>
                  <a:pt x="175" y="86557"/>
                  <a:pt x="7778" y="96036"/>
                  <a:pt x="18007" y="96036"/>
                </a:cubicBezTo>
                <a:lnTo>
                  <a:pt x="64049" y="96036"/>
                </a:lnTo>
                <a:lnTo>
                  <a:pt x="64049" y="112042"/>
                </a:lnTo>
                <a:lnTo>
                  <a:pt x="48043" y="112042"/>
                </a:lnTo>
                <a:cubicBezTo>
                  <a:pt x="43616" y="112042"/>
                  <a:pt x="40040" y="115618"/>
                  <a:pt x="40040" y="120045"/>
                </a:cubicBezTo>
                <a:cubicBezTo>
                  <a:pt x="40040" y="124472"/>
                  <a:pt x="43616" y="128048"/>
                  <a:pt x="48043" y="128048"/>
                </a:cubicBezTo>
                <a:lnTo>
                  <a:pt x="96061" y="128048"/>
                </a:lnTo>
                <a:cubicBezTo>
                  <a:pt x="100488" y="128048"/>
                  <a:pt x="104064" y="124472"/>
                  <a:pt x="104064" y="120045"/>
                </a:cubicBezTo>
                <a:cubicBezTo>
                  <a:pt x="104064" y="115618"/>
                  <a:pt x="100488" y="112042"/>
                  <a:pt x="96061" y="112042"/>
                </a:cubicBezTo>
                <a:lnTo>
                  <a:pt x="80055" y="112042"/>
                </a:lnTo>
                <a:lnTo>
                  <a:pt x="80055" y="96036"/>
                </a:lnTo>
                <a:lnTo>
                  <a:pt x="126097" y="96036"/>
                </a:lnTo>
                <a:cubicBezTo>
                  <a:pt x="136326" y="96036"/>
                  <a:pt x="143954" y="86557"/>
                  <a:pt x="141728" y="76554"/>
                </a:cubicBezTo>
                <a:lnTo>
                  <a:pt x="129273" y="20533"/>
                </a:lnTo>
                <a:cubicBezTo>
                  <a:pt x="127648" y="13205"/>
                  <a:pt x="121170" y="8003"/>
                  <a:pt x="113668" y="8003"/>
                </a:cubicBezTo>
                <a:lnTo>
                  <a:pt x="30461" y="8003"/>
                </a:lnTo>
                <a:close/>
                <a:moveTo>
                  <a:pt x="61423" y="24009"/>
                </a:moveTo>
                <a:lnTo>
                  <a:pt x="82731" y="24009"/>
                </a:lnTo>
                <a:lnTo>
                  <a:pt x="84557" y="46017"/>
                </a:lnTo>
                <a:lnTo>
                  <a:pt x="59597" y="46017"/>
                </a:lnTo>
                <a:lnTo>
                  <a:pt x="61423" y="24009"/>
                </a:lnTo>
                <a:close/>
                <a:moveTo>
                  <a:pt x="47543" y="46017"/>
                </a:moveTo>
                <a:lnTo>
                  <a:pt x="25585" y="46017"/>
                </a:lnTo>
                <a:lnTo>
                  <a:pt x="30486" y="24009"/>
                </a:lnTo>
                <a:lnTo>
                  <a:pt x="49394" y="24009"/>
                </a:lnTo>
                <a:lnTo>
                  <a:pt x="47568" y="46017"/>
                </a:lnTo>
                <a:close/>
                <a:moveTo>
                  <a:pt x="22909" y="58022"/>
                </a:moveTo>
                <a:lnTo>
                  <a:pt x="46542" y="58022"/>
                </a:lnTo>
                <a:lnTo>
                  <a:pt x="44717" y="80030"/>
                </a:lnTo>
                <a:lnTo>
                  <a:pt x="18032" y="80030"/>
                </a:lnTo>
                <a:lnTo>
                  <a:pt x="22934" y="58022"/>
                </a:lnTo>
                <a:close/>
                <a:moveTo>
                  <a:pt x="58572" y="58022"/>
                </a:moveTo>
                <a:lnTo>
                  <a:pt x="85532" y="58022"/>
                </a:lnTo>
                <a:lnTo>
                  <a:pt x="87358" y="80030"/>
                </a:lnTo>
                <a:lnTo>
                  <a:pt x="56721" y="80030"/>
                </a:lnTo>
                <a:lnTo>
                  <a:pt x="58547" y="58022"/>
                </a:lnTo>
                <a:close/>
                <a:moveTo>
                  <a:pt x="97587" y="58022"/>
                </a:moveTo>
                <a:lnTo>
                  <a:pt x="121220" y="58022"/>
                </a:lnTo>
                <a:lnTo>
                  <a:pt x="126122" y="80030"/>
                </a:lnTo>
                <a:lnTo>
                  <a:pt x="99437" y="80030"/>
                </a:lnTo>
                <a:lnTo>
                  <a:pt x="97612" y="58022"/>
                </a:lnTo>
                <a:close/>
                <a:moveTo>
                  <a:pt x="118544" y="46017"/>
                </a:moveTo>
                <a:lnTo>
                  <a:pt x="96586" y="46017"/>
                </a:lnTo>
                <a:lnTo>
                  <a:pt x="94761" y="24009"/>
                </a:lnTo>
                <a:lnTo>
                  <a:pt x="113668" y="24009"/>
                </a:lnTo>
                <a:lnTo>
                  <a:pt x="118569" y="46017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7" name="Text 45"/>
          <p:cNvSpPr/>
          <p:nvPr/>
        </p:nvSpPr>
        <p:spPr>
          <a:xfrm>
            <a:off x="6666033" y="2202424"/>
            <a:ext cx="4959469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International Solar Alliance (ISA)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448704" y="2385350"/>
            <a:ext cx="5167652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100+ member countries — global solar energy transition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31631" y="2714509"/>
            <a:ext cx="5339602" cy="548777"/>
          </a:xfrm>
          <a:custGeom>
            <a:avLst/>
            <a:gdLst/>
            <a:ahLst/>
            <a:cxnLst/>
            <a:rect l="l" t="t" r="r" b="b"/>
            <a:pathLst>
              <a:path w="5339602" h="548777">
                <a:moveTo>
                  <a:pt x="14634" y="0"/>
                </a:moveTo>
                <a:lnTo>
                  <a:pt x="5303015" y="0"/>
                </a:lnTo>
                <a:cubicBezTo>
                  <a:pt x="5323222" y="0"/>
                  <a:pt x="5339602" y="16381"/>
                  <a:pt x="5339602" y="36587"/>
                </a:cubicBezTo>
                <a:lnTo>
                  <a:pt x="5339602" y="512190"/>
                </a:lnTo>
                <a:cubicBezTo>
                  <a:pt x="5339602" y="532397"/>
                  <a:pt x="5323222" y="548777"/>
                  <a:pt x="5303015" y="548777"/>
                </a:cubicBezTo>
                <a:lnTo>
                  <a:pt x="14634" y="548777"/>
                </a:lnTo>
                <a:cubicBezTo>
                  <a:pt x="6552" y="548777"/>
                  <a:pt x="0" y="542225"/>
                  <a:pt x="0" y="534143"/>
                </a:cubicBezTo>
                <a:lnTo>
                  <a:pt x="0" y="14634"/>
                </a:lnTo>
                <a:cubicBezTo>
                  <a:pt x="0" y="6557"/>
                  <a:pt x="6557" y="0"/>
                  <a:pt x="14634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50" name="Shape 48"/>
          <p:cNvSpPr/>
          <p:nvPr/>
        </p:nvSpPr>
        <p:spPr>
          <a:xfrm>
            <a:off x="6331631" y="2714509"/>
            <a:ext cx="14634" cy="548777"/>
          </a:xfrm>
          <a:custGeom>
            <a:avLst/>
            <a:gdLst/>
            <a:ahLst/>
            <a:cxnLst/>
            <a:rect l="l" t="t" r="r" b="b"/>
            <a:pathLst>
              <a:path w="14634" h="548777">
                <a:moveTo>
                  <a:pt x="14634" y="0"/>
                </a:moveTo>
                <a:lnTo>
                  <a:pt x="14634" y="0"/>
                </a:lnTo>
                <a:lnTo>
                  <a:pt x="14634" y="548777"/>
                </a:lnTo>
                <a:lnTo>
                  <a:pt x="14634" y="548777"/>
                </a:lnTo>
                <a:cubicBezTo>
                  <a:pt x="6552" y="548777"/>
                  <a:pt x="0" y="542225"/>
                  <a:pt x="0" y="534143"/>
                </a:cubicBezTo>
                <a:lnTo>
                  <a:pt x="0" y="14634"/>
                </a:lnTo>
                <a:cubicBezTo>
                  <a:pt x="0" y="6557"/>
                  <a:pt x="6557" y="0"/>
                  <a:pt x="14634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1" name="Shape 49"/>
          <p:cNvSpPr/>
          <p:nvPr/>
        </p:nvSpPr>
        <p:spPr>
          <a:xfrm>
            <a:off x="6483002" y="2853525"/>
            <a:ext cx="96036" cy="128048"/>
          </a:xfrm>
          <a:custGeom>
            <a:avLst/>
            <a:gdLst/>
            <a:ahLst/>
            <a:cxnLst/>
            <a:rect l="l" t="t" r="r" b="b"/>
            <a:pathLst>
              <a:path w="96036" h="128048">
                <a:moveTo>
                  <a:pt x="16006" y="0"/>
                </a:moveTo>
                <a:cubicBezTo>
                  <a:pt x="7178" y="0"/>
                  <a:pt x="0" y="7178"/>
                  <a:pt x="0" y="16006"/>
                </a:cubicBezTo>
                <a:lnTo>
                  <a:pt x="0" y="112042"/>
                </a:lnTo>
                <a:cubicBezTo>
                  <a:pt x="0" y="120870"/>
                  <a:pt x="7178" y="128048"/>
                  <a:pt x="16006" y="128048"/>
                </a:cubicBezTo>
                <a:lnTo>
                  <a:pt x="80030" y="128048"/>
                </a:lnTo>
                <a:cubicBezTo>
                  <a:pt x="88858" y="128048"/>
                  <a:pt x="96036" y="120870"/>
                  <a:pt x="96036" y="112042"/>
                </a:cubicBezTo>
                <a:lnTo>
                  <a:pt x="96036" y="16006"/>
                </a:lnTo>
                <a:cubicBezTo>
                  <a:pt x="96036" y="7178"/>
                  <a:pt x="88858" y="0"/>
                  <a:pt x="80030" y="0"/>
                </a:cubicBezTo>
                <a:lnTo>
                  <a:pt x="16006" y="0"/>
                </a:lnTo>
                <a:close/>
                <a:moveTo>
                  <a:pt x="44017" y="88033"/>
                </a:moveTo>
                <a:lnTo>
                  <a:pt x="52020" y="88033"/>
                </a:lnTo>
                <a:cubicBezTo>
                  <a:pt x="56446" y="88033"/>
                  <a:pt x="60023" y="91609"/>
                  <a:pt x="60023" y="96036"/>
                </a:cubicBezTo>
                <a:lnTo>
                  <a:pt x="60023" y="116044"/>
                </a:lnTo>
                <a:lnTo>
                  <a:pt x="36014" y="116044"/>
                </a:lnTo>
                <a:lnTo>
                  <a:pt x="36014" y="96036"/>
                </a:lnTo>
                <a:cubicBezTo>
                  <a:pt x="36014" y="91609"/>
                  <a:pt x="39590" y="88033"/>
                  <a:pt x="44017" y="88033"/>
                </a:cubicBezTo>
                <a:close/>
                <a:moveTo>
                  <a:pt x="24009" y="28011"/>
                </a:moveTo>
                <a:cubicBezTo>
                  <a:pt x="24009" y="25810"/>
                  <a:pt x="25810" y="24009"/>
                  <a:pt x="28011" y="24009"/>
                </a:cubicBezTo>
                <a:lnTo>
                  <a:pt x="36014" y="24009"/>
                </a:lnTo>
                <a:cubicBezTo>
                  <a:pt x="38214" y="24009"/>
                  <a:pt x="40015" y="25810"/>
                  <a:pt x="40015" y="28011"/>
                </a:cubicBezTo>
                <a:lnTo>
                  <a:pt x="40015" y="36014"/>
                </a:lnTo>
                <a:cubicBezTo>
                  <a:pt x="40015" y="38214"/>
                  <a:pt x="38214" y="40015"/>
                  <a:pt x="36014" y="40015"/>
                </a:cubicBezTo>
                <a:lnTo>
                  <a:pt x="28011" y="40015"/>
                </a:lnTo>
                <a:cubicBezTo>
                  <a:pt x="25810" y="40015"/>
                  <a:pt x="24009" y="38214"/>
                  <a:pt x="24009" y="36014"/>
                </a:cubicBezTo>
                <a:lnTo>
                  <a:pt x="24009" y="28011"/>
                </a:lnTo>
                <a:close/>
                <a:moveTo>
                  <a:pt x="60023" y="24009"/>
                </a:moveTo>
                <a:lnTo>
                  <a:pt x="68026" y="24009"/>
                </a:lnTo>
                <a:cubicBezTo>
                  <a:pt x="70226" y="24009"/>
                  <a:pt x="72027" y="25810"/>
                  <a:pt x="72027" y="28011"/>
                </a:cubicBezTo>
                <a:lnTo>
                  <a:pt x="72027" y="36014"/>
                </a:lnTo>
                <a:cubicBezTo>
                  <a:pt x="72027" y="38214"/>
                  <a:pt x="70226" y="40015"/>
                  <a:pt x="68026" y="40015"/>
                </a:cubicBezTo>
                <a:lnTo>
                  <a:pt x="60023" y="40015"/>
                </a:lnTo>
                <a:cubicBezTo>
                  <a:pt x="57822" y="40015"/>
                  <a:pt x="56021" y="38214"/>
                  <a:pt x="56021" y="36014"/>
                </a:cubicBezTo>
                <a:lnTo>
                  <a:pt x="56021" y="28011"/>
                </a:lnTo>
                <a:cubicBezTo>
                  <a:pt x="56021" y="25810"/>
                  <a:pt x="57822" y="24009"/>
                  <a:pt x="60023" y="24009"/>
                </a:cubicBezTo>
                <a:close/>
                <a:moveTo>
                  <a:pt x="24009" y="60023"/>
                </a:moveTo>
                <a:cubicBezTo>
                  <a:pt x="24009" y="57822"/>
                  <a:pt x="25810" y="56021"/>
                  <a:pt x="28011" y="56021"/>
                </a:cubicBezTo>
                <a:lnTo>
                  <a:pt x="36014" y="56021"/>
                </a:lnTo>
                <a:cubicBezTo>
                  <a:pt x="38214" y="56021"/>
                  <a:pt x="40015" y="57822"/>
                  <a:pt x="40015" y="60023"/>
                </a:cubicBezTo>
                <a:lnTo>
                  <a:pt x="40015" y="68026"/>
                </a:lnTo>
                <a:cubicBezTo>
                  <a:pt x="40015" y="70226"/>
                  <a:pt x="38214" y="72027"/>
                  <a:pt x="36014" y="72027"/>
                </a:cubicBezTo>
                <a:lnTo>
                  <a:pt x="28011" y="72027"/>
                </a:lnTo>
                <a:cubicBezTo>
                  <a:pt x="25810" y="72027"/>
                  <a:pt x="24009" y="70226"/>
                  <a:pt x="24009" y="68026"/>
                </a:cubicBezTo>
                <a:lnTo>
                  <a:pt x="24009" y="60023"/>
                </a:lnTo>
                <a:close/>
                <a:moveTo>
                  <a:pt x="60023" y="56021"/>
                </a:moveTo>
                <a:lnTo>
                  <a:pt x="68026" y="56021"/>
                </a:lnTo>
                <a:cubicBezTo>
                  <a:pt x="70226" y="56021"/>
                  <a:pt x="72027" y="57822"/>
                  <a:pt x="72027" y="60023"/>
                </a:cubicBezTo>
                <a:lnTo>
                  <a:pt x="72027" y="68026"/>
                </a:lnTo>
                <a:cubicBezTo>
                  <a:pt x="72027" y="70226"/>
                  <a:pt x="70226" y="72027"/>
                  <a:pt x="68026" y="72027"/>
                </a:cubicBezTo>
                <a:lnTo>
                  <a:pt x="60023" y="72027"/>
                </a:lnTo>
                <a:cubicBezTo>
                  <a:pt x="57822" y="72027"/>
                  <a:pt x="56021" y="70226"/>
                  <a:pt x="56021" y="68026"/>
                </a:cubicBezTo>
                <a:lnTo>
                  <a:pt x="56021" y="60023"/>
                </a:lnTo>
                <a:cubicBezTo>
                  <a:pt x="56021" y="57822"/>
                  <a:pt x="57822" y="56021"/>
                  <a:pt x="60023" y="56021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2" name="Text 50"/>
          <p:cNvSpPr/>
          <p:nvPr/>
        </p:nvSpPr>
        <p:spPr>
          <a:xfrm>
            <a:off x="6666033" y="2824264"/>
            <a:ext cx="4959469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CDRI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448704" y="3007190"/>
            <a:ext cx="5167652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Coalition for Disaster Resilient Infrastructure — 40+ countries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31631" y="3336340"/>
            <a:ext cx="5339602" cy="548777"/>
          </a:xfrm>
          <a:custGeom>
            <a:avLst/>
            <a:gdLst/>
            <a:ahLst/>
            <a:cxnLst/>
            <a:rect l="l" t="t" r="r" b="b"/>
            <a:pathLst>
              <a:path w="5339602" h="548777">
                <a:moveTo>
                  <a:pt x="14634" y="0"/>
                </a:moveTo>
                <a:lnTo>
                  <a:pt x="5303015" y="0"/>
                </a:lnTo>
                <a:cubicBezTo>
                  <a:pt x="5323222" y="0"/>
                  <a:pt x="5339602" y="16381"/>
                  <a:pt x="5339602" y="36587"/>
                </a:cubicBezTo>
                <a:lnTo>
                  <a:pt x="5339602" y="512190"/>
                </a:lnTo>
                <a:cubicBezTo>
                  <a:pt x="5339602" y="532397"/>
                  <a:pt x="5323222" y="548777"/>
                  <a:pt x="5303015" y="548777"/>
                </a:cubicBezTo>
                <a:lnTo>
                  <a:pt x="14634" y="548777"/>
                </a:lnTo>
                <a:cubicBezTo>
                  <a:pt x="6552" y="548777"/>
                  <a:pt x="0" y="542225"/>
                  <a:pt x="0" y="534143"/>
                </a:cubicBezTo>
                <a:lnTo>
                  <a:pt x="0" y="14634"/>
                </a:lnTo>
                <a:cubicBezTo>
                  <a:pt x="0" y="6557"/>
                  <a:pt x="6557" y="0"/>
                  <a:pt x="14634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55" name="Shape 53"/>
          <p:cNvSpPr/>
          <p:nvPr/>
        </p:nvSpPr>
        <p:spPr>
          <a:xfrm>
            <a:off x="6331631" y="3336340"/>
            <a:ext cx="14634" cy="548777"/>
          </a:xfrm>
          <a:custGeom>
            <a:avLst/>
            <a:gdLst/>
            <a:ahLst/>
            <a:cxnLst/>
            <a:rect l="l" t="t" r="r" b="b"/>
            <a:pathLst>
              <a:path w="14634" h="548777">
                <a:moveTo>
                  <a:pt x="14634" y="0"/>
                </a:moveTo>
                <a:lnTo>
                  <a:pt x="14634" y="0"/>
                </a:lnTo>
                <a:lnTo>
                  <a:pt x="14634" y="548777"/>
                </a:lnTo>
                <a:lnTo>
                  <a:pt x="14634" y="548777"/>
                </a:lnTo>
                <a:cubicBezTo>
                  <a:pt x="6552" y="548777"/>
                  <a:pt x="0" y="542225"/>
                  <a:pt x="0" y="534143"/>
                </a:cubicBezTo>
                <a:lnTo>
                  <a:pt x="0" y="14634"/>
                </a:lnTo>
                <a:cubicBezTo>
                  <a:pt x="0" y="6557"/>
                  <a:pt x="6557" y="0"/>
                  <a:pt x="14634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6" name="Shape 54"/>
          <p:cNvSpPr/>
          <p:nvPr/>
        </p:nvSpPr>
        <p:spPr>
          <a:xfrm>
            <a:off x="6466996" y="3475366"/>
            <a:ext cx="128048" cy="128048"/>
          </a:xfrm>
          <a:custGeom>
            <a:avLst/>
            <a:gdLst/>
            <a:ahLst/>
            <a:cxnLst/>
            <a:rect l="l" t="t" r="r" b="b"/>
            <a:pathLst>
              <a:path w="128048" h="128048">
                <a:moveTo>
                  <a:pt x="8003" y="16006"/>
                </a:moveTo>
                <a:cubicBezTo>
                  <a:pt x="8003" y="7178"/>
                  <a:pt x="15181" y="0"/>
                  <a:pt x="24009" y="0"/>
                </a:cubicBezTo>
                <a:lnTo>
                  <a:pt x="64024" y="0"/>
                </a:lnTo>
                <a:cubicBezTo>
                  <a:pt x="72852" y="0"/>
                  <a:pt x="80030" y="7178"/>
                  <a:pt x="80030" y="16006"/>
                </a:cubicBezTo>
                <a:lnTo>
                  <a:pt x="80030" y="64024"/>
                </a:lnTo>
                <a:lnTo>
                  <a:pt x="82031" y="64024"/>
                </a:lnTo>
                <a:cubicBezTo>
                  <a:pt x="94185" y="64024"/>
                  <a:pt x="104039" y="73878"/>
                  <a:pt x="104039" y="86032"/>
                </a:cubicBezTo>
                <a:lnTo>
                  <a:pt x="104039" y="94035"/>
                </a:lnTo>
                <a:cubicBezTo>
                  <a:pt x="104039" y="97362"/>
                  <a:pt x="106715" y="100038"/>
                  <a:pt x="110041" y="100038"/>
                </a:cubicBezTo>
                <a:cubicBezTo>
                  <a:pt x="113368" y="100038"/>
                  <a:pt x="116044" y="97362"/>
                  <a:pt x="116044" y="94035"/>
                </a:cubicBezTo>
                <a:lnTo>
                  <a:pt x="116044" y="55521"/>
                </a:lnTo>
                <a:cubicBezTo>
                  <a:pt x="109141" y="53745"/>
                  <a:pt x="104039" y="47468"/>
                  <a:pt x="104039" y="40015"/>
                </a:cubicBezTo>
                <a:lnTo>
                  <a:pt x="104039" y="25134"/>
                </a:lnTo>
                <a:lnTo>
                  <a:pt x="97587" y="18057"/>
                </a:lnTo>
                <a:cubicBezTo>
                  <a:pt x="95361" y="15606"/>
                  <a:pt x="95536" y="11804"/>
                  <a:pt x="97987" y="9579"/>
                </a:cubicBezTo>
                <a:cubicBezTo>
                  <a:pt x="100438" y="7353"/>
                  <a:pt x="104239" y="7528"/>
                  <a:pt x="106465" y="9979"/>
                </a:cubicBezTo>
                <a:lnTo>
                  <a:pt x="124397" y="29686"/>
                </a:lnTo>
                <a:cubicBezTo>
                  <a:pt x="126748" y="32262"/>
                  <a:pt x="128048" y="35613"/>
                  <a:pt x="128048" y="39115"/>
                </a:cubicBezTo>
                <a:lnTo>
                  <a:pt x="128048" y="94035"/>
                </a:lnTo>
                <a:cubicBezTo>
                  <a:pt x="128048" y="103989"/>
                  <a:pt x="119995" y="112042"/>
                  <a:pt x="110041" y="112042"/>
                </a:cubicBezTo>
                <a:cubicBezTo>
                  <a:pt x="100088" y="112042"/>
                  <a:pt x="92035" y="103989"/>
                  <a:pt x="92035" y="94035"/>
                </a:cubicBezTo>
                <a:lnTo>
                  <a:pt x="92035" y="86032"/>
                </a:lnTo>
                <a:cubicBezTo>
                  <a:pt x="92035" y="80505"/>
                  <a:pt x="87558" y="76029"/>
                  <a:pt x="82031" y="76029"/>
                </a:cubicBezTo>
                <a:lnTo>
                  <a:pt x="80030" y="76029"/>
                </a:lnTo>
                <a:lnTo>
                  <a:pt x="80030" y="116394"/>
                </a:lnTo>
                <a:cubicBezTo>
                  <a:pt x="82356" y="117219"/>
                  <a:pt x="84032" y="119445"/>
                  <a:pt x="84032" y="122046"/>
                </a:cubicBezTo>
                <a:cubicBezTo>
                  <a:pt x="84032" y="125372"/>
                  <a:pt x="81356" y="128048"/>
                  <a:pt x="78029" y="128048"/>
                </a:cubicBezTo>
                <a:lnTo>
                  <a:pt x="10004" y="128048"/>
                </a:lnTo>
                <a:cubicBezTo>
                  <a:pt x="6678" y="128048"/>
                  <a:pt x="4002" y="125372"/>
                  <a:pt x="4002" y="122046"/>
                </a:cubicBezTo>
                <a:cubicBezTo>
                  <a:pt x="4002" y="119420"/>
                  <a:pt x="5677" y="117219"/>
                  <a:pt x="8003" y="116394"/>
                </a:cubicBezTo>
                <a:lnTo>
                  <a:pt x="8003" y="16006"/>
                </a:lnTo>
                <a:close/>
                <a:moveTo>
                  <a:pt x="24009" y="20008"/>
                </a:moveTo>
                <a:lnTo>
                  <a:pt x="24009" y="44017"/>
                </a:lnTo>
                <a:cubicBezTo>
                  <a:pt x="24009" y="46217"/>
                  <a:pt x="25810" y="48018"/>
                  <a:pt x="28011" y="48018"/>
                </a:cubicBezTo>
                <a:lnTo>
                  <a:pt x="60023" y="48018"/>
                </a:lnTo>
                <a:cubicBezTo>
                  <a:pt x="62223" y="48018"/>
                  <a:pt x="64024" y="46217"/>
                  <a:pt x="64024" y="44017"/>
                </a:cubicBezTo>
                <a:lnTo>
                  <a:pt x="64024" y="20008"/>
                </a:lnTo>
                <a:cubicBezTo>
                  <a:pt x="64024" y="17807"/>
                  <a:pt x="62223" y="16006"/>
                  <a:pt x="60023" y="16006"/>
                </a:cubicBezTo>
                <a:lnTo>
                  <a:pt x="28011" y="16006"/>
                </a:lnTo>
                <a:cubicBezTo>
                  <a:pt x="25810" y="16006"/>
                  <a:pt x="24009" y="17807"/>
                  <a:pt x="24009" y="20008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7" name="Text 55"/>
          <p:cNvSpPr/>
          <p:nvPr/>
        </p:nvSpPr>
        <p:spPr>
          <a:xfrm>
            <a:off x="6666033" y="3446096"/>
            <a:ext cx="4959469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Biofuels Alliance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448704" y="3629021"/>
            <a:ext cx="5167652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Sustainable bioenergy transition coalition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31631" y="3958172"/>
            <a:ext cx="5339602" cy="548777"/>
          </a:xfrm>
          <a:custGeom>
            <a:avLst/>
            <a:gdLst/>
            <a:ahLst/>
            <a:cxnLst/>
            <a:rect l="l" t="t" r="r" b="b"/>
            <a:pathLst>
              <a:path w="5339602" h="548777">
                <a:moveTo>
                  <a:pt x="14634" y="0"/>
                </a:moveTo>
                <a:lnTo>
                  <a:pt x="5303015" y="0"/>
                </a:lnTo>
                <a:cubicBezTo>
                  <a:pt x="5323222" y="0"/>
                  <a:pt x="5339602" y="16381"/>
                  <a:pt x="5339602" y="36587"/>
                </a:cubicBezTo>
                <a:lnTo>
                  <a:pt x="5339602" y="512190"/>
                </a:lnTo>
                <a:cubicBezTo>
                  <a:pt x="5339602" y="532397"/>
                  <a:pt x="5323222" y="548777"/>
                  <a:pt x="5303015" y="548777"/>
                </a:cubicBezTo>
                <a:lnTo>
                  <a:pt x="14634" y="548777"/>
                </a:lnTo>
                <a:cubicBezTo>
                  <a:pt x="6552" y="548777"/>
                  <a:pt x="0" y="542225"/>
                  <a:pt x="0" y="534143"/>
                </a:cubicBezTo>
                <a:lnTo>
                  <a:pt x="0" y="14634"/>
                </a:lnTo>
                <a:cubicBezTo>
                  <a:pt x="0" y="6557"/>
                  <a:pt x="6557" y="0"/>
                  <a:pt x="14634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60" name="Shape 58"/>
          <p:cNvSpPr/>
          <p:nvPr/>
        </p:nvSpPr>
        <p:spPr>
          <a:xfrm>
            <a:off x="6331631" y="3958172"/>
            <a:ext cx="14634" cy="548777"/>
          </a:xfrm>
          <a:custGeom>
            <a:avLst/>
            <a:gdLst/>
            <a:ahLst/>
            <a:cxnLst/>
            <a:rect l="l" t="t" r="r" b="b"/>
            <a:pathLst>
              <a:path w="14634" h="548777">
                <a:moveTo>
                  <a:pt x="14634" y="0"/>
                </a:moveTo>
                <a:lnTo>
                  <a:pt x="14634" y="0"/>
                </a:lnTo>
                <a:lnTo>
                  <a:pt x="14634" y="548777"/>
                </a:lnTo>
                <a:lnTo>
                  <a:pt x="14634" y="548777"/>
                </a:lnTo>
                <a:cubicBezTo>
                  <a:pt x="6552" y="548777"/>
                  <a:pt x="0" y="542225"/>
                  <a:pt x="0" y="534143"/>
                </a:cubicBezTo>
                <a:lnTo>
                  <a:pt x="0" y="14634"/>
                </a:lnTo>
                <a:cubicBezTo>
                  <a:pt x="0" y="6557"/>
                  <a:pt x="6557" y="0"/>
                  <a:pt x="14634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61" name="Shape 59"/>
          <p:cNvSpPr/>
          <p:nvPr/>
        </p:nvSpPr>
        <p:spPr>
          <a:xfrm>
            <a:off x="6466996" y="4097197"/>
            <a:ext cx="128048" cy="128048"/>
          </a:xfrm>
          <a:custGeom>
            <a:avLst/>
            <a:gdLst/>
            <a:ahLst/>
            <a:cxnLst/>
            <a:rect l="l" t="t" r="r" b="b"/>
            <a:pathLst>
              <a:path w="128048" h="128048">
                <a:moveTo>
                  <a:pt x="128048" y="24009"/>
                </a:moveTo>
                <a:cubicBezTo>
                  <a:pt x="128048" y="36564"/>
                  <a:pt x="113267" y="55296"/>
                  <a:pt x="106890" y="62774"/>
                </a:cubicBezTo>
                <a:cubicBezTo>
                  <a:pt x="105940" y="63874"/>
                  <a:pt x="104539" y="64299"/>
                  <a:pt x="103264" y="64024"/>
                </a:cubicBezTo>
                <a:lnTo>
                  <a:pt x="80030" y="64024"/>
                </a:lnTo>
                <a:cubicBezTo>
                  <a:pt x="75603" y="64024"/>
                  <a:pt x="72027" y="67600"/>
                  <a:pt x="72027" y="72027"/>
                </a:cubicBezTo>
                <a:cubicBezTo>
                  <a:pt x="72027" y="76454"/>
                  <a:pt x="75603" y="80030"/>
                  <a:pt x="80030" y="80030"/>
                </a:cubicBezTo>
                <a:lnTo>
                  <a:pt x="104039" y="80030"/>
                </a:lnTo>
                <a:cubicBezTo>
                  <a:pt x="117294" y="80030"/>
                  <a:pt x="128048" y="90784"/>
                  <a:pt x="128048" y="104039"/>
                </a:cubicBezTo>
                <a:cubicBezTo>
                  <a:pt x="128048" y="117294"/>
                  <a:pt x="117294" y="128048"/>
                  <a:pt x="104039" y="128048"/>
                </a:cubicBezTo>
                <a:lnTo>
                  <a:pt x="34913" y="128048"/>
                </a:lnTo>
                <a:cubicBezTo>
                  <a:pt x="37089" y="125572"/>
                  <a:pt x="39740" y="122396"/>
                  <a:pt x="42416" y="118845"/>
                </a:cubicBezTo>
                <a:cubicBezTo>
                  <a:pt x="43991" y="116744"/>
                  <a:pt x="45617" y="114443"/>
                  <a:pt x="47168" y="112042"/>
                </a:cubicBezTo>
                <a:lnTo>
                  <a:pt x="104039" y="112042"/>
                </a:lnTo>
                <a:cubicBezTo>
                  <a:pt x="108466" y="112042"/>
                  <a:pt x="112042" y="108466"/>
                  <a:pt x="112042" y="104039"/>
                </a:cubicBezTo>
                <a:cubicBezTo>
                  <a:pt x="112042" y="99612"/>
                  <a:pt x="108466" y="96036"/>
                  <a:pt x="104039" y="96036"/>
                </a:cubicBezTo>
                <a:lnTo>
                  <a:pt x="80030" y="96036"/>
                </a:lnTo>
                <a:cubicBezTo>
                  <a:pt x="66775" y="96036"/>
                  <a:pt x="56021" y="85282"/>
                  <a:pt x="56021" y="72027"/>
                </a:cubicBezTo>
                <a:cubicBezTo>
                  <a:pt x="56021" y="58772"/>
                  <a:pt x="66775" y="48018"/>
                  <a:pt x="80030" y="48018"/>
                </a:cubicBezTo>
                <a:lnTo>
                  <a:pt x="89984" y="48018"/>
                </a:lnTo>
                <a:cubicBezTo>
                  <a:pt x="84732" y="40140"/>
                  <a:pt x="80030" y="31087"/>
                  <a:pt x="80030" y="24009"/>
                </a:cubicBezTo>
                <a:cubicBezTo>
                  <a:pt x="80030" y="10754"/>
                  <a:pt x="90784" y="0"/>
                  <a:pt x="104039" y="0"/>
                </a:cubicBezTo>
                <a:cubicBezTo>
                  <a:pt x="117294" y="0"/>
                  <a:pt x="128048" y="10754"/>
                  <a:pt x="128048" y="24009"/>
                </a:cubicBezTo>
                <a:close/>
                <a:moveTo>
                  <a:pt x="29286" y="122321"/>
                </a:moveTo>
                <a:cubicBezTo>
                  <a:pt x="28336" y="123396"/>
                  <a:pt x="27485" y="124347"/>
                  <a:pt x="26760" y="125147"/>
                </a:cubicBezTo>
                <a:lnTo>
                  <a:pt x="26310" y="125647"/>
                </a:lnTo>
                <a:lnTo>
                  <a:pt x="26260" y="125597"/>
                </a:lnTo>
                <a:cubicBezTo>
                  <a:pt x="24759" y="126748"/>
                  <a:pt x="22608" y="126597"/>
                  <a:pt x="21258" y="125147"/>
                </a:cubicBezTo>
                <a:cubicBezTo>
                  <a:pt x="14956" y="118294"/>
                  <a:pt x="0" y="100663"/>
                  <a:pt x="0" y="88033"/>
                </a:cubicBezTo>
                <a:cubicBezTo>
                  <a:pt x="0" y="74778"/>
                  <a:pt x="10754" y="64024"/>
                  <a:pt x="24009" y="64024"/>
                </a:cubicBezTo>
                <a:cubicBezTo>
                  <a:pt x="37264" y="64024"/>
                  <a:pt x="48018" y="74778"/>
                  <a:pt x="48018" y="88033"/>
                </a:cubicBezTo>
                <a:cubicBezTo>
                  <a:pt x="48018" y="95536"/>
                  <a:pt x="42741" y="104789"/>
                  <a:pt x="37139" y="112517"/>
                </a:cubicBezTo>
                <a:cubicBezTo>
                  <a:pt x="34463" y="116194"/>
                  <a:pt x="31712" y="119520"/>
                  <a:pt x="29436" y="122146"/>
                </a:cubicBezTo>
                <a:lnTo>
                  <a:pt x="29286" y="122321"/>
                </a:lnTo>
                <a:close/>
                <a:moveTo>
                  <a:pt x="32012" y="88033"/>
                </a:moveTo>
                <a:cubicBezTo>
                  <a:pt x="32012" y="83616"/>
                  <a:pt x="28426" y="80030"/>
                  <a:pt x="24009" y="80030"/>
                </a:cubicBezTo>
                <a:cubicBezTo>
                  <a:pt x="19592" y="80030"/>
                  <a:pt x="16006" y="83616"/>
                  <a:pt x="16006" y="88033"/>
                </a:cubicBezTo>
                <a:cubicBezTo>
                  <a:pt x="16006" y="92450"/>
                  <a:pt x="19592" y="96036"/>
                  <a:pt x="24009" y="96036"/>
                </a:cubicBezTo>
                <a:cubicBezTo>
                  <a:pt x="28426" y="96036"/>
                  <a:pt x="32012" y="92450"/>
                  <a:pt x="32012" y="88033"/>
                </a:cubicBezTo>
                <a:close/>
                <a:moveTo>
                  <a:pt x="104039" y="32012"/>
                </a:moveTo>
                <a:cubicBezTo>
                  <a:pt x="108456" y="32012"/>
                  <a:pt x="112042" y="28426"/>
                  <a:pt x="112042" y="24009"/>
                </a:cubicBezTo>
                <a:cubicBezTo>
                  <a:pt x="112042" y="19592"/>
                  <a:pt x="108456" y="16006"/>
                  <a:pt x="104039" y="16006"/>
                </a:cubicBezTo>
                <a:cubicBezTo>
                  <a:pt x="99622" y="16006"/>
                  <a:pt x="96036" y="19592"/>
                  <a:pt x="96036" y="24009"/>
                </a:cubicBezTo>
                <a:cubicBezTo>
                  <a:pt x="96036" y="28426"/>
                  <a:pt x="99622" y="32012"/>
                  <a:pt x="104039" y="32012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62" name="Text 60"/>
          <p:cNvSpPr/>
          <p:nvPr/>
        </p:nvSpPr>
        <p:spPr>
          <a:xfrm>
            <a:off x="6666033" y="4067927"/>
            <a:ext cx="4959469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IMEC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448704" y="4250853"/>
            <a:ext cx="5167652" cy="146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64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India-Middle East-Europe Economic Corridor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174315" y="4773902"/>
            <a:ext cx="5650576" cy="1360967"/>
          </a:xfrm>
          <a:custGeom>
            <a:avLst/>
            <a:gdLst/>
            <a:ahLst/>
            <a:cxnLst/>
            <a:rect l="l" t="t" r="r" b="b"/>
            <a:pathLst>
              <a:path w="5650576" h="1360967">
                <a:moveTo>
                  <a:pt x="73166" y="0"/>
                </a:moveTo>
                <a:lnTo>
                  <a:pt x="5577410" y="0"/>
                </a:lnTo>
                <a:cubicBezTo>
                  <a:pt x="5617818" y="0"/>
                  <a:pt x="5650576" y="32757"/>
                  <a:pt x="5650576" y="73166"/>
                </a:cubicBezTo>
                <a:lnTo>
                  <a:pt x="5650576" y="1287802"/>
                </a:lnTo>
                <a:cubicBezTo>
                  <a:pt x="5650576" y="1328210"/>
                  <a:pt x="5617818" y="1360967"/>
                  <a:pt x="5577410" y="1360967"/>
                </a:cubicBezTo>
                <a:lnTo>
                  <a:pt x="73166" y="1360967"/>
                </a:lnTo>
                <a:cubicBezTo>
                  <a:pt x="32757" y="1360967"/>
                  <a:pt x="0" y="1328210"/>
                  <a:pt x="0" y="1287802"/>
                </a:cubicBezTo>
                <a:lnTo>
                  <a:pt x="0" y="73166"/>
                </a:lnTo>
                <a:cubicBezTo>
                  <a:pt x="0" y="32757"/>
                  <a:pt x="32757" y="0"/>
                  <a:pt x="73166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65" name="Text 63"/>
          <p:cNvSpPr/>
          <p:nvPr/>
        </p:nvSpPr>
        <p:spPr>
          <a:xfrm>
            <a:off x="6287729" y="4887324"/>
            <a:ext cx="5496918" cy="2195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2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Multilateral Reform Advocacy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306022" y="5209266"/>
            <a:ext cx="128048" cy="128048"/>
          </a:xfrm>
          <a:custGeom>
            <a:avLst/>
            <a:gdLst/>
            <a:ahLst/>
            <a:cxnLst/>
            <a:rect l="l" t="t" r="r" b="b"/>
            <a:pathLst>
              <a:path w="128048" h="128048">
                <a:moveTo>
                  <a:pt x="68000" y="5052"/>
                </a:moveTo>
                <a:cubicBezTo>
                  <a:pt x="65550" y="3651"/>
                  <a:pt x="62523" y="3651"/>
                  <a:pt x="60048" y="5052"/>
                </a:cubicBezTo>
                <a:lnTo>
                  <a:pt x="4027" y="37064"/>
                </a:lnTo>
                <a:cubicBezTo>
                  <a:pt x="875" y="38865"/>
                  <a:pt x="-675" y="42566"/>
                  <a:pt x="250" y="46067"/>
                </a:cubicBezTo>
                <a:cubicBezTo>
                  <a:pt x="1175" y="49569"/>
                  <a:pt x="4377" y="52020"/>
                  <a:pt x="8003" y="52020"/>
                </a:cubicBezTo>
                <a:lnTo>
                  <a:pt x="16006" y="52020"/>
                </a:lnTo>
                <a:lnTo>
                  <a:pt x="16006" y="104039"/>
                </a:lnTo>
                <a:lnTo>
                  <a:pt x="16006" y="104039"/>
                </a:lnTo>
                <a:lnTo>
                  <a:pt x="3201" y="113643"/>
                </a:lnTo>
                <a:cubicBezTo>
                  <a:pt x="1175" y="115143"/>
                  <a:pt x="0" y="117519"/>
                  <a:pt x="0" y="120045"/>
                </a:cubicBezTo>
                <a:cubicBezTo>
                  <a:pt x="0" y="124472"/>
                  <a:pt x="3576" y="128048"/>
                  <a:pt x="8003" y="128048"/>
                </a:cubicBezTo>
                <a:lnTo>
                  <a:pt x="120045" y="128048"/>
                </a:lnTo>
                <a:cubicBezTo>
                  <a:pt x="124472" y="128048"/>
                  <a:pt x="128048" y="124472"/>
                  <a:pt x="128048" y="120045"/>
                </a:cubicBezTo>
                <a:cubicBezTo>
                  <a:pt x="128048" y="117519"/>
                  <a:pt x="126873" y="115143"/>
                  <a:pt x="124847" y="113643"/>
                </a:cubicBezTo>
                <a:lnTo>
                  <a:pt x="112042" y="104039"/>
                </a:lnTo>
                <a:lnTo>
                  <a:pt x="112042" y="52020"/>
                </a:lnTo>
                <a:lnTo>
                  <a:pt x="120045" y="52020"/>
                </a:lnTo>
                <a:cubicBezTo>
                  <a:pt x="123671" y="52020"/>
                  <a:pt x="126848" y="49569"/>
                  <a:pt x="127773" y="46067"/>
                </a:cubicBezTo>
                <a:cubicBezTo>
                  <a:pt x="128698" y="42566"/>
                  <a:pt x="127148" y="38865"/>
                  <a:pt x="123996" y="37064"/>
                </a:cubicBezTo>
                <a:lnTo>
                  <a:pt x="67975" y="5052"/>
                </a:lnTo>
                <a:close/>
                <a:moveTo>
                  <a:pt x="100038" y="52020"/>
                </a:moveTo>
                <a:lnTo>
                  <a:pt x="100038" y="104039"/>
                </a:lnTo>
                <a:lnTo>
                  <a:pt x="84032" y="104039"/>
                </a:lnTo>
                <a:lnTo>
                  <a:pt x="84032" y="52020"/>
                </a:lnTo>
                <a:lnTo>
                  <a:pt x="100038" y="52020"/>
                </a:lnTo>
                <a:close/>
                <a:moveTo>
                  <a:pt x="72027" y="52020"/>
                </a:moveTo>
                <a:lnTo>
                  <a:pt x="72027" y="104039"/>
                </a:lnTo>
                <a:lnTo>
                  <a:pt x="56021" y="104039"/>
                </a:lnTo>
                <a:lnTo>
                  <a:pt x="56021" y="52020"/>
                </a:lnTo>
                <a:lnTo>
                  <a:pt x="72027" y="52020"/>
                </a:lnTo>
                <a:close/>
                <a:moveTo>
                  <a:pt x="44017" y="52020"/>
                </a:moveTo>
                <a:lnTo>
                  <a:pt x="44017" y="104039"/>
                </a:lnTo>
                <a:lnTo>
                  <a:pt x="28011" y="104039"/>
                </a:lnTo>
                <a:lnTo>
                  <a:pt x="28011" y="52020"/>
                </a:lnTo>
                <a:lnTo>
                  <a:pt x="44017" y="52020"/>
                </a:lnTo>
                <a:close/>
                <a:moveTo>
                  <a:pt x="64024" y="24009"/>
                </a:moveTo>
                <a:cubicBezTo>
                  <a:pt x="68441" y="24009"/>
                  <a:pt x="72027" y="27595"/>
                  <a:pt x="72027" y="32012"/>
                </a:cubicBezTo>
                <a:cubicBezTo>
                  <a:pt x="72027" y="36429"/>
                  <a:pt x="68441" y="40015"/>
                  <a:pt x="64024" y="40015"/>
                </a:cubicBezTo>
                <a:cubicBezTo>
                  <a:pt x="59607" y="40015"/>
                  <a:pt x="56021" y="36429"/>
                  <a:pt x="56021" y="32012"/>
                </a:cubicBezTo>
                <a:cubicBezTo>
                  <a:pt x="56021" y="27595"/>
                  <a:pt x="59607" y="24009"/>
                  <a:pt x="64024" y="24009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67" name="Text 65"/>
          <p:cNvSpPr/>
          <p:nvPr/>
        </p:nvSpPr>
        <p:spPr>
          <a:xfrm>
            <a:off x="6505058" y="5180005"/>
            <a:ext cx="5270443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UNSC Reform:</a:t>
            </a:r>
            <a:pPr>
              <a:lnSpc>
                <a:spcPct val="120000"/>
              </a:lnSpc>
            </a:pPr>
            <a:r>
              <a:rPr lang="en-US" sz="1008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Permanent membership campaign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6290016" y="5428777"/>
            <a:ext cx="160060" cy="128048"/>
          </a:xfrm>
          <a:custGeom>
            <a:avLst/>
            <a:gdLst/>
            <a:ahLst/>
            <a:cxnLst/>
            <a:rect l="l" t="t" r="r" b="b"/>
            <a:pathLst>
              <a:path w="160060" h="128048">
                <a:moveTo>
                  <a:pt x="96036" y="8003"/>
                </a:moveTo>
                <a:lnTo>
                  <a:pt x="128048" y="8003"/>
                </a:lnTo>
                <a:cubicBezTo>
                  <a:pt x="132475" y="8003"/>
                  <a:pt x="136051" y="11579"/>
                  <a:pt x="136051" y="16006"/>
                </a:cubicBezTo>
                <a:cubicBezTo>
                  <a:pt x="136051" y="20433"/>
                  <a:pt x="132475" y="24009"/>
                  <a:pt x="128048" y="24009"/>
                </a:cubicBezTo>
                <a:lnTo>
                  <a:pt x="99637" y="24009"/>
                </a:lnTo>
                <a:cubicBezTo>
                  <a:pt x="98337" y="30461"/>
                  <a:pt x="93910" y="35788"/>
                  <a:pt x="88033" y="38339"/>
                </a:cubicBezTo>
                <a:lnTo>
                  <a:pt x="88033" y="112042"/>
                </a:lnTo>
                <a:lnTo>
                  <a:pt x="128048" y="112042"/>
                </a:lnTo>
                <a:cubicBezTo>
                  <a:pt x="132475" y="112042"/>
                  <a:pt x="136051" y="115618"/>
                  <a:pt x="136051" y="120045"/>
                </a:cubicBezTo>
                <a:cubicBezTo>
                  <a:pt x="136051" y="124472"/>
                  <a:pt x="132475" y="128048"/>
                  <a:pt x="128048" y="128048"/>
                </a:cubicBezTo>
                <a:lnTo>
                  <a:pt x="32012" y="128048"/>
                </a:lnTo>
                <a:cubicBezTo>
                  <a:pt x="27585" y="128048"/>
                  <a:pt x="24009" y="124472"/>
                  <a:pt x="24009" y="120045"/>
                </a:cubicBezTo>
                <a:cubicBezTo>
                  <a:pt x="24009" y="115618"/>
                  <a:pt x="27585" y="112042"/>
                  <a:pt x="32012" y="112042"/>
                </a:cubicBezTo>
                <a:lnTo>
                  <a:pt x="72027" y="112042"/>
                </a:lnTo>
                <a:lnTo>
                  <a:pt x="72027" y="38339"/>
                </a:lnTo>
                <a:cubicBezTo>
                  <a:pt x="66150" y="35763"/>
                  <a:pt x="61723" y="30436"/>
                  <a:pt x="60423" y="24009"/>
                </a:cubicBezTo>
                <a:lnTo>
                  <a:pt x="32012" y="24009"/>
                </a:lnTo>
                <a:cubicBezTo>
                  <a:pt x="27585" y="24009"/>
                  <a:pt x="24009" y="20433"/>
                  <a:pt x="24009" y="16006"/>
                </a:cubicBezTo>
                <a:cubicBezTo>
                  <a:pt x="24009" y="11579"/>
                  <a:pt x="27585" y="8003"/>
                  <a:pt x="32012" y="8003"/>
                </a:cubicBezTo>
                <a:lnTo>
                  <a:pt x="64024" y="8003"/>
                </a:lnTo>
                <a:cubicBezTo>
                  <a:pt x="67675" y="3151"/>
                  <a:pt x="73478" y="0"/>
                  <a:pt x="80030" y="0"/>
                </a:cubicBezTo>
                <a:cubicBezTo>
                  <a:pt x="86582" y="0"/>
                  <a:pt x="92385" y="3151"/>
                  <a:pt x="96036" y="8003"/>
                </a:cubicBezTo>
                <a:close/>
                <a:moveTo>
                  <a:pt x="109941" y="80030"/>
                </a:moveTo>
                <a:lnTo>
                  <a:pt x="146155" y="80030"/>
                </a:lnTo>
                <a:lnTo>
                  <a:pt x="128048" y="48968"/>
                </a:lnTo>
                <a:lnTo>
                  <a:pt x="109941" y="80030"/>
                </a:lnTo>
                <a:close/>
                <a:moveTo>
                  <a:pt x="128048" y="104039"/>
                </a:moveTo>
                <a:cubicBezTo>
                  <a:pt x="112317" y="104039"/>
                  <a:pt x="99237" y="95536"/>
                  <a:pt x="96536" y="84307"/>
                </a:cubicBezTo>
                <a:cubicBezTo>
                  <a:pt x="95886" y="81556"/>
                  <a:pt x="96786" y="78730"/>
                  <a:pt x="98212" y="76279"/>
                </a:cubicBezTo>
                <a:lnTo>
                  <a:pt x="122021" y="35463"/>
                </a:lnTo>
                <a:cubicBezTo>
                  <a:pt x="123271" y="33312"/>
                  <a:pt x="125572" y="32012"/>
                  <a:pt x="128048" y="32012"/>
                </a:cubicBezTo>
                <a:cubicBezTo>
                  <a:pt x="130524" y="32012"/>
                  <a:pt x="132825" y="33338"/>
                  <a:pt x="134075" y="35463"/>
                </a:cubicBezTo>
                <a:lnTo>
                  <a:pt x="157884" y="76279"/>
                </a:lnTo>
                <a:cubicBezTo>
                  <a:pt x="159310" y="78730"/>
                  <a:pt x="160210" y="81556"/>
                  <a:pt x="159560" y="84307"/>
                </a:cubicBezTo>
                <a:cubicBezTo>
                  <a:pt x="156859" y="95511"/>
                  <a:pt x="143779" y="104039"/>
                  <a:pt x="128048" y="104039"/>
                </a:cubicBezTo>
                <a:close/>
                <a:moveTo>
                  <a:pt x="31712" y="48968"/>
                </a:moveTo>
                <a:lnTo>
                  <a:pt x="13605" y="80030"/>
                </a:lnTo>
                <a:lnTo>
                  <a:pt x="49844" y="80030"/>
                </a:lnTo>
                <a:lnTo>
                  <a:pt x="31712" y="48968"/>
                </a:lnTo>
                <a:close/>
                <a:moveTo>
                  <a:pt x="225" y="84307"/>
                </a:moveTo>
                <a:cubicBezTo>
                  <a:pt x="-425" y="81556"/>
                  <a:pt x="475" y="78730"/>
                  <a:pt x="1901" y="76279"/>
                </a:cubicBezTo>
                <a:lnTo>
                  <a:pt x="25710" y="35463"/>
                </a:lnTo>
                <a:cubicBezTo>
                  <a:pt x="26960" y="33312"/>
                  <a:pt x="29261" y="32012"/>
                  <a:pt x="31737" y="32012"/>
                </a:cubicBezTo>
                <a:cubicBezTo>
                  <a:pt x="34213" y="32012"/>
                  <a:pt x="36514" y="33338"/>
                  <a:pt x="37764" y="35463"/>
                </a:cubicBezTo>
                <a:lnTo>
                  <a:pt x="61573" y="76279"/>
                </a:lnTo>
                <a:cubicBezTo>
                  <a:pt x="62999" y="78730"/>
                  <a:pt x="63899" y="81556"/>
                  <a:pt x="63249" y="84307"/>
                </a:cubicBezTo>
                <a:cubicBezTo>
                  <a:pt x="60548" y="95511"/>
                  <a:pt x="47468" y="104039"/>
                  <a:pt x="31737" y="104039"/>
                </a:cubicBezTo>
                <a:cubicBezTo>
                  <a:pt x="16006" y="104039"/>
                  <a:pt x="2926" y="95536"/>
                  <a:pt x="225" y="84307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69" name="Text 67"/>
          <p:cNvSpPr/>
          <p:nvPr/>
        </p:nvSpPr>
        <p:spPr>
          <a:xfrm>
            <a:off x="6505058" y="5399516"/>
            <a:ext cx="5270443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WTO Reform:</a:t>
            </a:r>
            <a:pPr>
              <a:lnSpc>
                <a:spcPct val="120000"/>
              </a:lnSpc>
            </a:pPr>
            <a:r>
              <a:rPr lang="en-US" sz="1008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Developing country positioning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306022" y="5648287"/>
            <a:ext cx="128048" cy="128048"/>
          </a:xfrm>
          <a:custGeom>
            <a:avLst/>
            <a:gdLst/>
            <a:ahLst/>
            <a:cxnLst/>
            <a:rect l="l" t="t" r="r" b="b"/>
            <a:pathLst>
              <a:path w="128048" h="128048">
                <a:moveTo>
                  <a:pt x="117869" y="1676"/>
                </a:moveTo>
                <a:cubicBezTo>
                  <a:pt x="119470" y="150"/>
                  <a:pt x="121796" y="-400"/>
                  <a:pt x="123946" y="300"/>
                </a:cubicBezTo>
                <a:cubicBezTo>
                  <a:pt x="126397" y="1125"/>
                  <a:pt x="128048" y="3426"/>
                  <a:pt x="128048" y="6002"/>
                </a:cubicBezTo>
                <a:lnTo>
                  <a:pt x="128048" y="52745"/>
                </a:lnTo>
                <a:cubicBezTo>
                  <a:pt x="128048" y="85557"/>
                  <a:pt x="101013" y="112042"/>
                  <a:pt x="68326" y="112042"/>
                </a:cubicBezTo>
                <a:cubicBezTo>
                  <a:pt x="49068" y="112042"/>
                  <a:pt x="32462" y="99662"/>
                  <a:pt x="26435" y="82356"/>
                </a:cubicBezTo>
                <a:cubicBezTo>
                  <a:pt x="17582" y="90059"/>
                  <a:pt x="12005" y="101388"/>
                  <a:pt x="12005" y="114043"/>
                </a:cubicBezTo>
                <a:cubicBezTo>
                  <a:pt x="12005" y="117369"/>
                  <a:pt x="9328" y="120045"/>
                  <a:pt x="6002" y="120045"/>
                </a:cubicBezTo>
                <a:cubicBezTo>
                  <a:pt x="2676" y="120045"/>
                  <a:pt x="0" y="117369"/>
                  <a:pt x="0" y="114043"/>
                </a:cubicBezTo>
                <a:cubicBezTo>
                  <a:pt x="0" y="95311"/>
                  <a:pt x="9554" y="78805"/>
                  <a:pt x="24034" y="69101"/>
                </a:cubicBezTo>
                <a:cubicBezTo>
                  <a:pt x="32862" y="63199"/>
                  <a:pt x="43391" y="60023"/>
                  <a:pt x="54020" y="60023"/>
                </a:cubicBezTo>
                <a:lnTo>
                  <a:pt x="74028" y="60023"/>
                </a:lnTo>
                <a:cubicBezTo>
                  <a:pt x="77354" y="60023"/>
                  <a:pt x="80030" y="57347"/>
                  <a:pt x="80030" y="54020"/>
                </a:cubicBezTo>
                <a:cubicBezTo>
                  <a:pt x="80030" y="50694"/>
                  <a:pt x="77354" y="48018"/>
                  <a:pt x="74028" y="48018"/>
                </a:cubicBezTo>
                <a:lnTo>
                  <a:pt x="54020" y="48018"/>
                </a:lnTo>
                <a:cubicBezTo>
                  <a:pt x="44092" y="48018"/>
                  <a:pt x="34688" y="50219"/>
                  <a:pt x="26260" y="54145"/>
                </a:cubicBezTo>
                <a:cubicBezTo>
                  <a:pt x="32087" y="36639"/>
                  <a:pt x="48568" y="24009"/>
                  <a:pt x="68026" y="24009"/>
                </a:cubicBezTo>
                <a:cubicBezTo>
                  <a:pt x="84632" y="24009"/>
                  <a:pt x="96986" y="18482"/>
                  <a:pt x="105214" y="13005"/>
                </a:cubicBezTo>
                <a:cubicBezTo>
                  <a:pt x="110016" y="9804"/>
                  <a:pt x="114093" y="5977"/>
                  <a:pt x="117894" y="1676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71" name="Text 69"/>
          <p:cNvSpPr/>
          <p:nvPr/>
        </p:nvSpPr>
        <p:spPr>
          <a:xfrm>
            <a:off x="6505058" y="5619027"/>
            <a:ext cx="5270443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Climate Justice:</a:t>
            </a:r>
            <a:pPr>
              <a:lnSpc>
                <a:spcPct val="120000"/>
              </a:lnSpc>
            </a:pPr>
            <a:r>
              <a:rPr lang="en-US" sz="1008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Common but differentiated responsibilities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6306022" y="5867798"/>
            <a:ext cx="128048" cy="128048"/>
          </a:xfrm>
          <a:custGeom>
            <a:avLst/>
            <a:gdLst/>
            <a:ahLst/>
            <a:cxnLst/>
            <a:rect l="l" t="t" r="r" b="b"/>
            <a:pathLst>
              <a:path w="128048" h="128048">
                <a:moveTo>
                  <a:pt x="88008" y="70026"/>
                </a:moveTo>
                <a:lnTo>
                  <a:pt x="40265" y="70026"/>
                </a:lnTo>
                <a:cubicBezTo>
                  <a:pt x="40990" y="86157"/>
                  <a:pt x="44567" y="101013"/>
                  <a:pt x="49644" y="111892"/>
                </a:cubicBezTo>
                <a:cubicBezTo>
                  <a:pt x="52495" y="118019"/>
                  <a:pt x="55571" y="122346"/>
                  <a:pt x="58422" y="124997"/>
                </a:cubicBezTo>
                <a:cubicBezTo>
                  <a:pt x="61223" y="127623"/>
                  <a:pt x="63149" y="128048"/>
                  <a:pt x="64149" y="128048"/>
                </a:cubicBezTo>
                <a:cubicBezTo>
                  <a:pt x="65149" y="128048"/>
                  <a:pt x="67075" y="127623"/>
                  <a:pt x="69876" y="124997"/>
                </a:cubicBezTo>
                <a:cubicBezTo>
                  <a:pt x="72727" y="122346"/>
                  <a:pt x="75803" y="117994"/>
                  <a:pt x="78654" y="111892"/>
                </a:cubicBezTo>
                <a:cubicBezTo>
                  <a:pt x="83731" y="101013"/>
                  <a:pt x="87308" y="86157"/>
                  <a:pt x="88033" y="70026"/>
                </a:cubicBezTo>
                <a:close/>
                <a:moveTo>
                  <a:pt x="40240" y="58022"/>
                </a:moveTo>
                <a:lnTo>
                  <a:pt x="87983" y="58022"/>
                </a:lnTo>
                <a:cubicBezTo>
                  <a:pt x="87283" y="41891"/>
                  <a:pt x="83706" y="27035"/>
                  <a:pt x="78629" y="16156"/>
                </a:cubicBezTo>
                <a:cubicBezTo>
                  <a:pt x="75778" y="10054"/>
                  <a:pt x="72702" y="5702"/>
                  <a:pt x="69851" y="3051"/>
                </a:cubicBezTo>
                <a:cubicBezTo>
                  <a:pt x="67050" y="425"/>
                  <a:pt x="65124" y="0"/>
                  <a:pt x="64124" y="0"/>
                </a:cubicBezTo>
                <a:cubicBezTo>
                  <a:pt x="63124" y="0"/>
                  <a:pt x="61198" y="425"/>
                  <a:pt x="58397" y="3051"/>
                </a:cubicBezTo>
                <a:cubicBezTo>
                  <a:pt x="55546" y="5702"/>
                  <a:pt x="52470" y="10054"/>
                  <a:pt x="49619" y="16156"/>
                </a:cubicBezTo>
                <a:cubicBezTo>
                  <a:pt x="44542" y="27035"/>
                  <a:pt x="40965" y="41891"/>
                  <a:pt x="40240" y="58022"/>
                </a:cubicBezTo>
                <a:close/>
                <a:moveTo>
                  <a:pt x="28236" y="58022"/>
                </a:moveTo>
                <a:cubicBezTo>
                  <a:pt x="29111" y="36614"/>
                  <a:pt x="34638" y="16731"/>
                  <a:pt x="42716" y="3676"/>
                </a:cubicBezTo>
                <a:cubicBezTo>
                  <a:pt x="19682" y="11829"/>
                  <a:pt x="2726" y="32812"/>
                  <a:pt x="375" y="58022"/>
                </a:cubicBezTo>
                <a:lnTo>
                  <a:pt x="28236" y="58022"/>
                </a:lnTo>
                <a:close/>
                <a:moveTo>
                  <a:pt x="375" y="70026"/>
                </a:moveTo>
                <a:cubicBezTo>
                  <a:pt x="2726" y="95236"/>
                  <a:pt x="19682" y="116219"/>
                  <a:pt x="42716" y="124372"/>
                </a:cubicBezTo>
                <a:cubicBezTo>
                  <a:pt x="34638" y="111317"/>
                  <a:pt x="29111" y="91434"/>
                  <a:pt x="28236" y="70026"/>
                </a:cubicBezTo>
                <a:lnTo>
                  <a:pt x="375" y="70026"/>
                </a:lnTo>
                <a:close/>
                <a:moveTo>
                  <a:pt x="100012" y="70026"/>
                </a:moveTo>
                <a:cubicBezTo>
                  <a:pt x="99137" y="91434"/>
                  <a:pt x="93610" y="111317"/>
                  <a:pt x="85532" y="124372"/>
                </a:cubicBezTo>
                <a:cubicBezTo>
                  <a:pt x="108566" y="116194"/>
                  <a:pt x="125522" y="95236"/>
                  <a:pt x="127873" y="70026"/>
                </a:cubicBezTo>
                <a:lnTo>
                  <a:pt x="100012" y="70026"/>
                </a:lnTo>
                <a:close/>
                <a:moveTo>
                  <a:pt x="127873" y="58022"/>
                </a:moveTo>
                <a:cubicBezTo>
                  <a:pt x="125522" y="32812"/>
                  <a:pt x="108566" y="11829"/>
                  <a:pt x="85532" y="3676"/>
                </a:cubicBezTo>
                <a:cubicBezTo>
                  <a:pt x="93610" y="16731"/>
                  <a:pt x="99137" y="36614"/>
                  <a:pt x="100012" y="58022"/>
                </a:cubicBezTo>
                <a:lnTo>
                  <a:pt x="127873" y="58022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73" name="Text 71"/>
          <p:cNvSpPr/>
          <p:nvPr/>
        </p:nvSpPr>
        <p:spPr>
          <a:xfrm>
            <a:off x="6505058" y="5838537"/>
            <a:ext cx="5270443" cy="182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8" b="1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Reformed Multilateralism:</a:t>
            </a:r>
            <a:pPr>
              <a:lnSpc>
                <a:spcPct val="120000"/>
              </a:lnSpc>
            </a:pPr>
            <a:r>
              <a:rPr lang="en-US" sz="1008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21st-century institutions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369510" y="6266239"/>
            <a:ext cx="11458468" cy="592679"/>
          </a:xfrm>
          <a:custGeom>
            <a:avLst/>
            <a:gdLst/>
            <a:ahLst/>
            <a:cxnLst/>
            <a:rect l="l" t="t" r="r" b="b"/>
            <a:pathLst>
              <a:path w="11458468" h="592679">
                <a:moveTo>
                  <a:pt x="73172" y="0"/>
                </a:moveTo>
                <a:lnTo>
                  <a:pt x="11385296" y="0"/>
                </a:lnTo>
                <a:cubicBezTo>
                  <a:pt x="11425708" y="0"/>
                  <a:pt x="11458468" y="32760"/>
                  <a:pt x="11458468" y="73172"/>
                </a:cubicBezTo>
                <a:lnTo>
                  <a:pt x="11458468" y="519507"/>
                </a:lnTo>
                <a:cubicBezTo>
                  <a:pt x="11458468" y="559919"/>
                  <a:pt x="11425708" y="592679"/>
                  <a:pt x="11385296" y="592679"/>
                </a:cubicBezTo>
                <a:lnTo>
                  <a:pt x="73172" y="592679"/>
                </a:lnTo>
                <a:cubicBezTo>
                  <a:pt x="32760" y="592679"/>
                  <a:pt x="0" y="559919"/>
                  <a:pt x="0" y="519507"/>
                </a:cubicBezTo>
                <a:lnTo>
                  <a:pt x="0" y="73172"/>
                </a:lnTo>
                <a:cubicBezTo>
                  <a:pt x="0" y="32787"/>
                  <a:pt x="32787" y="0"/>
                  <a:pt x="73172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75" name="Shape 73"/>
          <p:cNvSpPr/>
          <p:nvPr/>
        </p:nvSpPr>
        <p:spPr>
          <a:xfrm>
            <a:off x="688601" y="6408921"/>
            <a:ext cx="144054" cy="128048"/>
          </a:xfrm>
          <a:custGeom>
            <a:avLst/>
            <a:gdLst/>
            <a:ahLst/>
            <a:cxnLst/>
            <a:rect l="l" t="t" r="r" b="b"/>
            <a:pathLst>
              <a:path w="144054" h="128048">
                <a:moveTo>
                  <a:pt x="78279" y="21808"/>
                </a:moveTo>
                <a:cubicBezTo>
                  <a:pt x="80580" y="19982"/>
                  <a:pt x="82031" y="17156"/>
                  <a:pt x="82031" y="14005"/>
                </a:cubicBezTo>
                <a:cubicBezTo>
                  <a:pt x="82031" y="8478"/>
                  <a:pt x="77554" y="4002"/>
                  <a:pt x="72027" y="4002"/>
                </a:cubicBezTo>
                <a:cubicBezTo>
                  <a:pt x="66500" y="4002"/>
                  <a:pt x="62023" y="8478"/>
                  <a:pt x="62023" y="14005"/>
                </a:cubicBezTo>
                <a:cubicBezTo>
                  <a:pt x="62023" y="17156"/>
                  <a:pt x="63499" y="19982"/>
                  <a:pt x="65775" y="21808"/>
                </a:cubicBezTo>
                <a:lnTo>
                  <a:pt x="48668" y="48718"/>
                </a:lnTo>
                <a:cubicBezTo>
                  <a:pt x="46167" y="52645"/>
                  <a:pt x="40840" y="53620"/>
                  <a:pt x="37114" y="50819"/>
                </a:cubicBezTo>
                <a:lnTo>
                  <a:pt x="22233" y="39690"/>
                </a:lnTo>
                <a:cubicBezTo>
                  <a:pt x="23359" y="38089"/>
                  <a:pt x="24009" y="36114"/>
                  <a:pt x="24009" y="34013"/>
                </a:cubicBezTo>
                <a:cubicBezTo>
                  <a:pt x="24009" y="28486"/>
                  <a:pt x="19532" y="24009"/>
                  <a:pt x="14005" y="24009"/>
                </a:cubicBezTo>
                <a:cubicBezTo>
                  <a:pt x="8478" y="24009"/>
                  <a:pt x="4002" y="28486"/>
                  <a:pt x="4002" y="34013"/>
                </a:cubicBezTo>
                <a:cubicBezTo>
                  <a:pt x="4002" y="39465"/>
                  <a:pt x="8378" y="43916"/>
                  <a:pt x="13805" y="44017"/>
                </a:cubicBezTo>
                <a:lnTo>
                  <a:pt x="21958" y="98412"/>
                </a:lnTo>
                <a:cubicBezTo>
                  <a:pt x="23134" y="106240"/>
                  <a:pt x="29861" y="112042"/>
                  <a:pt x="37789" y="112042"/>
                </a:cubicBezTo>
                <a:lnTo>
                  <a:pt x="106265" y="112042"/>
                </a:lnTo>
                <a:cubicBezTo>
                  <a:pt x="114193" y="112042"/>
                  <a:pt x="120920" y="106240"/>
                  <a:pt x="122096" y="98412"/>
                </a:cubicBezTo>
                <a:lnTo>
                  <a:pt x="130249" y="44017"/>
                </a:lnTo>
                <a:cubicBezTo>
                  <a:pt x="135676" y="43916"/>
                  <a:pt x="140053" y="39465"/>
                  <a:pt x="140053" y="34013"/>
                </a:cubicBezTo>
                <a:cubicBezTo>
                  <a:pt x="140053" y="28486"/>
                  <a:pt x="135576" y="24009"/>
                  <a:pt x="130049" y="24009"/>
                </a:cubicBezTo>
                <a:cubicBezTo>
                  <a:pt x="124522" y="24009"/>
                  <a:pt x="120045" y="28486"/>
                  <a:pt x="120045" y="34013"/>
                </a:cubicBezTo>
                <a:cubicBezTo>
                  <a:pt x="120045" y="36114"/>
                  <a:pt x="120695" y="38089"/>
                  <a:pt x="121821" y="39690"/>
                </a:cubicBezTo>
                <a:lnTo>
                  <a:pt x="106965" y="50844"/>
                </a:lnTo>
                <a:cubicBezTo>
                  <a:pt x="103239" y="53645"/>
                  <a:pt x="97912" y="52670"/>
                  <a:pt x="95411" y="48743"/>
                </a:cubicBezTo>
                <a:lnTo>
                  <a:pt x="78279" y="21808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76" name="Text 74"/>
          <p:cNvSpPr/>
          <p:nvPr/>
        </p:nvSpPr>
        <p:spPr>
          <a:xfrm>
            <a:off x="668241" y="6379651"/>
            <a:ext cx="11078335" cy="3658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8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Governance Significance:</a:t>
            </a:r>
            <a:pPr algn="ctr">
              <a:lnSpc>
                <a:spcPct val="120000"/>
              </a:lnSpc>
            </a:pPr>
            <a:r>
              <a:rPr lang="en-US" sz="1008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India's expanding global role is built on </a:t>
            </a:r>
            <a:pPr algn="ctr">
              <a:lnSpc>
                <a:spcPct val="120000"/>
              </a:lnSpc>
            </a:pPr>
            <a:r>
              <a:rPr lang="en-US" sz="1008" dirty="0">
                <a:solidFill>
                  <a:srgbClr val="F8F9FA"/>
                </a:solidFill>
                <a:highlight>
                  <a:srgbClr val="B8860B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domestic governance credibility </a:t>
            </a:r>
            <a:pPr algn="ctr">
              <a:lnSpc>
                <a:spcPct val="120000"/>
              </a:lnSpc>
            </a:pPr>
            <a:r>
              <a:rPr lang="en-US" sz="1008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— the transformation at home provides the moral authority and practical capacity for leadership abroad.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9116" y="448895"/>
            <a:ext cx="35912" cy="359116"/>
          </a:xfrm>
          <a:custGeom>
            <a:avLst/>
            <a:gdLst/>
            <a:ahLst/>
            <a:cxnLst/>
            <a:rect l="l" t="t" r="r" b="b"/>
            <a:pathLst>
              <a:path w="35912" h="359116">
                <a:moveTo>
                  <a:pt x="0" y="0"/>
                </a:moveTo>
                <a:lnTo>
                  <a:pt x="35912" y="0"/>
                </a:lnTo>
                <a:lnTo>
                  <a:pt x="35912" y="359116"/>
                </a:lnTo>
                <a:lnTo>
                  <a:pt x="0" y="359116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02763" y="359116"/>
            <a:ext cx="5665060" cy="2154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spc="57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VISION 2047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2763" y="574586"/>
            <a:ext cx="5727906" cy="3232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121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Strategic Future Roadmap: Viksit Bharat@2047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59116" y="969614"/>
            <a:ext cx="11545591" cy="430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31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India's governance transformation is foundationally oriented toward the 2047 centenary of independence</a:t>
            </a:r>
            <a:pPr>
              <a:lnSpc>
                <a:spcPct val="120000"/>
              </a:lnSpc>
            </a:pPr>
            <a:r>
              <a:rPr lang="en-US" sz="1131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the roadmap to becoming a developed, prosperous, and globally leading nation.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77072" y="1544200"/>
            <a:ext cx="3734810" cy="2253455"/>
          </a:xfrm>
          <a:custGeom>
            <a:avLst/>
            <a:gdLst/>
            <a:ahLst/>
            <a:cxnLst/>
            <a:rect l="l" t="t" r="r" b="b"/>
            <a:pathLst>
              <a:path w="3734810" h="2253455">
                <a:moveTo>
                  <a:pt x="35912" y="0"/>
                </a:moveTo>
                <a:lnTo>
                  <a:pt x="3662992" y="0"/>
                </a:lnTo>
                <a:cubicBezTo>
                  <a:pt x="3702656" y="0"/>
                  <a:pt x="3734810" y="32154"/>
                  <a:pt x="3734810" y="71818"/>
                </a:cubicBezTo>
                <a:lnTo>
                  <a:pt x="3734810" y="2181637"/>
                </a:lnTo>
                <a:cubicBezTo>
                  <a:pt x="3734810" y="2221301"/>
                  <a:pt x="3702656" y="2253455"/>
                  <a:pt x="3662992" y="2253455"/>
                </a:cubicBez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77072" y="1544200"/>
            <a:ext cx="35912" cy="2253455"/>
          </a:xfrm>
          <a:custGeom>
            <a:avLst/>
            <a:gdLst/>
            <a:ahLst/>
            <a:cxnLst/>
            <a:rect l="l" t="t" r="r" b="b"/>
            <a:pathLst>
              <a:path w="35912" h="2253455">
                <a:moveTo>
                  <a:pt x="35912" y="0"/>
                </a:moveTo>
                <a:lnTo>
                  <a:pt x="35912" y="0"/>
                </a:lnTo>
                <a:lnTo>
                  <a:pt x="35912" y="2253455"/>
                </a:ln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8" name="Shape 6"/>
          <p:cNvSpPr/>
          <p:nvPr/>
        </p:nvSpPr>
        <p:spPr>
          <a:xfrm>
            <a:off x="561119" y="1723758"/>
            <a:ext cx="179558" cy="179558"/>
          </a:xfrm>
          <a:custGeom>
            <a:avLst/>
            <a:gdLst/>
            <a:ahLst/>
            <a:cxnLst/>
            <a:rect l="l" t="t" r="r" b="b"/>
            <a:pathLst>
              <a:path w="179558" h="179558">
                <a:moveTo>
                  <a:pt x="22445" y="22445"/>
                </a:moveTo>
                <a:cubicBezTo>
                  <a:pt x="22445" y="16237"/>
                  <a:pt x="17430" y="11222"/>
                  <a:pt x="11222" y="11222"/>
                </a:cubicBezTo>
                <a:cubicBezTo>
                  <a:pt x="5015" y="11222"/>
                  <a:pt x="0" y="16237"/>
                  <a:pt x="0" y="22445"/>
                </a:cubicBezTo>
                <a:lnTo>
                  <a:pt x="0" y="140280"/>
                </a:lnTo>
                <a:cubicBezTo>
                  <a:pt x="0" y="155781"/>
                  <a:pt x="12555" y="168336"/>
                  <a:pt x="28056" y="168336"/>
                </a:cubicBezTo>
                <a:lnTo>
                  <a:pt x="168336" y="168336"/>
                </a:lnTo>
                <a:cubicBezTo>
                  <a:pt x="174543" y="168336"/>
                  <a:pt x="179558" y="163321"/>
                  <a:pt x="179558" y="157113"/>
                </a:cubicBezTo>
                <a:cubicBezTo>
                  <a:pt x="179558" y="150906"/>
                  <a:pt x="174543" y="145891"/>
                  <a:pt x="168336" y="145891"/>
                </a:cubicBezTo>
                <a:lnTo>
                  <a:pt x="28056" y="145891"/>
                </a:lnTo>
                <a:cubicBezTo>
                  <a:pt x="24970" y="145891"/>
                  <a:pt x="22445" y="143366"/>
                  <a:pt x="22445" y="140280"/>
                </a:cubicBezTo>
                <a:lnTo>
                  <a:pt x="22445" y="22445"/>
                </a:lnTo>
                <a:close/>
                <a:moveTo>
                  <a:pt x="165039" y="52815"/>
                </a:moveTo>
                <a:cubicBezTo>
                  <a:pt x="169423" y="48432"/>
                  <a:pt x="169423" y="41312"/>
                  <a:pt x="165039" y="36929"/>
                </a:cubicBezTo>
                <a:cubicBezTo>
                  <a:pt x="160655" y="32545"/>
                  <a:pt x="153536" y="32545"/>
                  <a:pt x="149153" y="36929"/>
                </a:cubicBezTo>
                <a:lnTo>
                  <a:pt x="112224" y="73892"/>
                </a:lnTo>
                <a:lnTo>
                  <a:pt x="92094" y="53797"/>
                </a:lnTo>
                <a:cubicBezTo>
                  <a:pt x="87710" y="49414"/>
                  <a:pt x="80591" y="49414"/>
                  <a:pt x="76207" y="53797"/>
                </a:cubicBezTo>
                <a:lnTo>
                  <a:pt x="42540" y="87464"/>
                </a:lnTo>
                <a:cubicBezTo>
                  <a:pt x="38156" y="91848"/>
                  <a:pt x="38156" y="98967"/>
                  <a:pt x="42540" y="103351"/>
                </a:cubicBezTo>
                <a:cubicBezTo>
                  <a:pt x="46924" y="107735"/>
                  <a:pt x="54043" y="107735"/>
                  <a:pt x="58427" y="103351"/>
                </a:cubicBezTo>
                <a:lnTo>
                  <a:pt x="84168" y="77610"/>
                </a:lnTo>
                <a:lnTo>
                  <a:pt x="104298" y="97740"/>
                </a:lnTo>
                <a:cubicBezTo>
                  <a:pt x="108682" y="102124"/>
                  <a:pt x="115801" y="102124"/>
                  <a:pt x="120185" y="97740"/>
                </a:cubicBezTo>
                <a:lnTo>
                  <a:pt x="165074" y="5285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9" name="Text 7"/>
          <p:cNvSpPr/>
          <p:nvPr/>
        </p:nvSpPr>
        <p:spPr>
          <a:xfrm>
            <a:off x="834946" y="1687847"/>
            <a:ext cx="132873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FF99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Economic Targets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42266" y="2050554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17680" y="2125967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GDP Target 2027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17680" y="2269508"/>
            <a:ext cx="335773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$5 Trillion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42266" y="2675308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17680" y="2750721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Ranking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17680" y="2894253"/>
            <a:ext cx="335773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3rd Largest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38675" y="3296462"/>
            <a:ext cx="3492406" cy="3591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Sustained 7%+ growth, manufacturing expansion, export leadership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38134" y="1544200"/>
            <a:ext cx="3734810" cy="2253455"/>
          </a:xfrm>
          <a:custGeom>
            <a:avLst/>
            <a:gdLst/>
            <a:ahLst/>
            <a:cxnLst/>
            <a:rect l="l" t="t" r="r" b="b"/>
            <a:pathLst>
              <a:path w="3734810" h="2253455">
                <a:moveTo>
                  <a:pt x="35912" y="0"/>
                </a:moveTo>
                <a:lnTo>
                  <a:pt x="3662992" y="0"/>
                </a:lnTo>
                <a:cubicBezTo>
                  <a:pt x="3702656" y="0"/>
                  <a:pt x="3734810" y="32154"/>
                  <a:pt x="3734810" y="71818"/>
                </a:cubicBezTo>
                <a:lnTo>
                  <a:pt x="3734810" y="2181637"/>
                </a:lnTo>
                <a:cubicBezTo>
                  <a:pt x="3734810" y="2221301"/>
                  <a:pt x="3702656" y="2253455"/>
                  <a:pt x="3662992" y="2253455"/>
                </a:cubicBez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238134" y="1544200"/>
            <a:ext cx="35912" cy="2253455"/>
          </a:xfrm>
          <a:custGeom>
            <a:avLst/>
            <a:gdLst/>
            <a:ahLst/>
            <a:cxnLst/>
            <a:rect l="l" t="t" r="r" b="b"/>
            <a:pathLst>
              <a:path w="35912" h="2253455">
                <a:moveTo>
                  <a:pt x="35912" y="0"/>
                </a:moveTo>
                <a:lnTo>
                  <a:pt x="35912" y="0"/>
                </a:lnTo>
                <a:lnTo>
                  <a:pt x="35912" y="2253455"/>
                </a:ln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9" name="Shape 17"/>
          <p:cNvSpPr/>
          <p:nvPr/>
        </p:nvSpPr>
        <p:spPr>
          <a:xfrm>
            <a:off x="4422181" y="1723758"/>
            <a:ext cx="179558" cy="179558"/>
          </a:xfrm>
          <a:custGeom>
            <a:avLst/>
            <a:gdLst/>
            <a:ahLst/>
            <a:cxnLst/>
            <a:rect l="l" t="t" r="r" b="b"/>
            <a:pathLst>
              <a:path w="179558" h="179558">
                <a:moveTo>
                  <a:pt x="61723" y="8417"/>
                </a:moveTo>
                <a:cubicBezTo>
                  <a:pt x="61723" y="3752"/>
                  <a:pt x="57971" y="0"/>
                  <a:pt x="53306" y="0"/>
                </a:cubicBezTo>
                <a:cubicBezTo>
                  <a:pt x="48642" y="0"/>
                  <a:pt x="44890" y="3752"/>
                  <a:pt x="44890" y="8417"/>
                </a:cubicBezTo>
                <a:lnTo>
                  <a:pt x="44890" y="22445"/>
                </a:lnTo>
                <a:cubicBezTo>
                  <a:pt x="32510" y="22445"/>
                  <a:pt x="22445" y="32510"/>
                  <a:pt x="22445" y="44890"/>
                </a:cubicBezTo>
                <a:lnTo>
                  <a:pt x="8417" y="44890"/>
                </a:lnTo>
                <a:cubicBezTo>
                  <a:pt x="3752" y="44890"/>
                  <a:pt x="0" y="48642"/>
                  <a:pt x="0" y="53306"/>
                </a:cubicBezTo>
                <a:cubicBezTo>
                  <a:pt x="0" y="57971"/>
                  <a:pt x="3752" y="61723"/>
                  <a:pt x="8417" y="61723"/>
                </a:cubicBezTo>
                <a:lnTo>
                  <a:pt x="22445" y="61723"/>
                </a:lnTo>
                <a:lnTo>
                  <a:pt x="22445" y="81362"/>
                </a:lnTo>
                <a:lnTo>
                  <a:pt x="8417" y="81362"/>
                </a:lnTo>
                <a:cubicBezTo>
                  <a:pt x="3752" y="81362"/>
                  <a:pt x="0" y="85115"/>
                  <a:pt x="0" y="89779"/>
                </a:cubicBezTo>
                <a:cubicBezTo>
                  <a:pt x="0" y="94443"/>
                  <a:pt x="3752" y="98196"/>
                  <a:pt x="8417" y="98196"/>
                </a:cubicBezTo>
                <a:lnTo>
                  <a:pt x="22445" y="98196"/>
                </a:lnTo>
                <a:lnTo>
                  <a:pt x="22445" y="117835"/>
                </a:lnTo>
                <a:lnTo>
                  <a:pt x="8417" y="117835"/>
                </a:lnTo>
                <a:cubicBezTo>
                  <a:pt x="3752" y="117835"/>
                  <a:pt x="0" y="121588"/>
                  <a:pt x="0" y="126252"/>
                </a:cubicBezTo>
                <a:cubicBezTo>
                  <a:pt x="0" y="130916"/>
                  <a:pt x="3752" y="134669"/>
                  <a:pt x="8417" y="134669"/>
                </a:cubicBezTo>
                <a:lnTo>
                  <a:pt x="22445" y="134669"/>
                </a:lnTo>
                <a:cubicBezTo>
                  <a:pt x="22445" y="147048"/>
                  <a:pt x="32510" y="157113"/>
                  <a:pt x="44890" y="157113"/>
                </a:cubicBezTo>
                <a:lnTo>
                  <a:pt x="44890" y="171141"/>
                </a:lnTo>
                <a:cubicBezTo>
                  <a:pt x="44890" y="175806"/>
                  <a:pt x="48642" y="179558"/>
                  <a:pt x="53306" y="179558"/>
                </a:cubicBezTo>
                <a:cubicBezTo>
                  <a:pt x="57971" y="179558"/>
                  <a:pt x="61723" y="175806"/>
                  <a:pt x="61723" y="171141"/>
                </a:cubicBezTo>
                <a:lnTo>
                  <a:pt x="61723" y="157113"/>
                </a:lnTo>
                <a:lnTo>
                  <a:pt x="81362" y="157113"/>
                </a:lnTo>
                <a:lnTo>
                  <a:pt x="81362" y="171141"/>
                </a:lnTo>
                <a:cubicBezTo>
                  <a:pt x="81362" y="175806"/>
                  <a:pt x="85115" y="179558"/>
                  <a:pt x="89779" y="179558"/>
                </a:cubicBezTo>
                <a:cubicBezTo>
                  <a:pt x="94443" y="179558"/>
                  <a:pt x="98196" y="175806"/>
                  <a:pt x="98196" y="171141"/>
                </a:cubicBezTo>
                <a:lnTo>
                  <a:pt x="98196" y="157113"/>
                </a:lnTo>
                <a:lnTo>
                  <a:pt x="117835" y="157113"/>
                </a:lnTo>
                <a:lnTo>
                  <a:pt x="117835" y="171141"/>
                </a:lnTo>
                <a:cubicBezTo>
                  <a:pt x="117835" y="175806"/>
                  <a:pt x="121588" y="179558"/>
                  <a:pt x="126252" y="179558"/>
                </a:cubicBezTo>
                <a:cubicBezTo>
                  <a:pt x="130916" y="179558"/>
                  <a:pt x="134669" y="175806"/>
                  <a:pt x="134669" y="171141"/>
                </a:cubicBezTo>
                <a:lnTo>
                  <a:pt x="134669" y="157113"/>
                </a:lnTo>
                <a:cubicBezTo>
                  <a:pt x="147048" y="157113"/>
                  <a:pt x="157113" y="147048"/>
                  <a:pt x="157113" y="134669"/>
                </a:cubicBezTo>
                <a:lnTo>
                  <a:pt x="171141" y="134669"/>
                </a:lnTo>
                <a:cubicBezTo>
                  <a:pt x="175806" y="134669"/>
                  <a:pt x="179558" y="130916"/>
                  <a:pt x="179558" y="126252"/>
                </a:cubicBezTo>
                <a:cubicBezTo>
                  <a:pt x="179558" y="121588"/>
                  <a:pt x="175806" y="117835"/>
                  <a:pt x="171141" y="117835"/>
                </a:cubicBezTo>
                <a:lnTo>
                  <a:pt x="157113" y="117835"/>
                </a:lnTo>
                <a:lnTo>
                  <a:pt x="157113" y="98196"/>
                </a:lnTo>
                <a:lnTo>
                  <a:pt x="171141" y="98196"/>
                </a:lnTo>
                <a:cubicBezTo>
                  <a:pt x="175806" y="98196"/>
                  <a:pt x="179558" y="94443"/>
                  <a:pt x="179558" y="89779"/>
                </a:cubicBezTo>
                <a:cubicBezTo>
                  <a:pt x="179558" y="85115"/>
                  <a:pt x="175806" y="81362"/>
                  <a:pt x="171141" y="81362"/>
                </a:cubicBezTo>
                <a:lnTo>
                  <a:pt x="157113" y="81362"/>
                </a:lnTo>
                <a:lnTo>
                  <a:pt x="157113" y="61723"/>
                </a:lnTo>
                <a:lnTo>
                  <a:pt x="171141" y="61723"/>
                </a:lnTo>
                <a:cubicBezTo>
                  <a:pt x="175806" y="61723"/>
                  <a:pt x="179558" y="57971"/>
                  <a:pt x="179558" y="53306"/>
                </a:cubicBezTo>
                <a:cubicBezTo>
                  <a:pt x="179558" y="48642"/>
                  <a:pt x="175806" y="44890"/>
                  <a:pt x="171141" y="44890"/>
                </a:cubicBezTo>
                <a:lnTo>
                  <a:pt x="157113" y="44890"/>
                </a:lnTo>
                <a:cubicBezTo>
                  <a:pt x="157113" y="32510"/>
                  <a:pt x="147048" y="22445"/>
                  <a:pt x="134669" y="22445"/>
                </a:cubicBezTo>
                <a:lnTo>
                  <a:pt x="134669" y="8417"/>
                </a:lnTo>
                <a:cubicBezTo>
                  <a:pt x="134669" y="3752"/>
                  <a:pt x="130916" y="0"/>
                  <a:pt x="126252" y="0"/>
                </a:cubicBezTo>
                <a:cubicBezTo>
                  <a:pt x="121588" y="0"/>
                  <a:pt x="117835" y="3752"/>
                  <a:pt x="117835" y="8417"/>
                </a:cubicBezTo>
                <a:lnTo>
                  <a:pt x="117835" y="22445"/>
                </a:lnTo>
                <a:lnTo>
                  <a:pt x="98196" y="22445"/>
                </a:lnTo>
                <a:lnTo>
                  <a:pt x="98196" y="8417"/>
                </a:lnTo>
                <a:cubicBezTo>
                  <a:pt x="98196" y="3752"/>
                  <a:pt x="94443" y="0"/>
                  <a:pt x="89779" y="0"/>
                </a:cubicBezTo>
                <a:cubicBezTo>
                  <a:pt x="85115" y="0"/>
                  <a:pt x="81362" y="3752"/>
                  <a:pt x="81362" y="8417"/>
                </a:cubicBezTo>
                <a:lnTo>
                  <a:pt x="81362" y="22445"/>
                </a:lnTo>
                <a:lnTo>
                  <a:pt x="61723" y="22445"/>
                </a:lnTo>
                <a:lnTo>
                  <a:pt x="61723" y="8417"/>
                </a:lnTo>
                <a:close/>
                <a:moveTo>
                  <a:pt x="56112" y="44890"/>
                </a:moveTo>
                <a:lnTo>
                  <a:pt x="123446" y="44890"/>
                </a:lnTo>
                <a:cubicBezTo>
                  <a:pt x="129654" y="44890"/>
                  <a:pt x="134669" y="49905"/>
                  <a:pt x="134669" y="56112"/>
                </a:cubicBezTo>
                <a:lnTo>
                  <a:pt x="134669" y="123446"/>
                </a:lnTo>
                <a:cubicBezTo>
                  <a:pt x="134669" y="129654"/>
                  <a:pt x="129654" y="134669"/>
                  <a:pt x="123446" y="134669"/>
                </a:cubicBezTo>
                <a:lnTo>
                  <a:pt x="56112" y="134669"/>
                </a:lnTo>
                <a:cubicBezTo>
                  <a:pt x="49905" y="134669"/>
                  <a:pt x="44890" y="129654"/>
                  <a:pt x="44890" y="123446"/>
                </a:cubicBezTo>
                <a:lnTo>
                  <a:pt x="44890" y="56112"/>
                </a:lnTo>
                <a:cubicBezTo>
                  <a:pt x="44890" y="49905"/>
                  <a:pt x="49905" y="44890"/>
                  <a:pt x="56112" y="44890"/>
                </a:cubicBezTo>
                <a:close/>
                <a:moveTo>
                  <a:pt x="61723" y="61723"/>
                </a:moveTo>
                <a:lnTo>
                  <a:pt x="61723" y="117835"/>
                </a:lnTo>
                <a:lnTo>
                  <a:pt x="117835" y="117835"/>
                </a:lnTo>
                <a:lnTo>
                  <a:pt x="117835" y="61723"/>
                </a:lnTo>
                <a:lnTo>
                  <a:pt x="61723" y="61723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0" name="Text 18"/>
          <p:cNvSpPr/>
          <p:nvPr/>
        </p:nvSpPr>
        <p:spPr>
          <a:xfrm>
            <a:off x="4696007" y="1687847"/>
            <a:ext cx="1705803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Technology Leadership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403328" y="2050554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4478742" y="2125967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Semiconductor Mission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478742" y="2269508"/>
            <a:ext cx="334876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$10B+ Investment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403328" y="2675308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478742" y="2750721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IndiaAI Mission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478742" y="2894253"/>
            <a:ext cx="334876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₹10,300+ Cr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399736" y="3296462"/>
            <a:ext cx="3492406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Quantum computing, 6G leadership, DPI global expansion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099308" y="1544200"/>
            <a:ext cx="3734810" cy="2253455"/>
          </a:xfrm>
          <a:custGeom>
            <a:avLst/>
            <a:gdLst/>
            <a:ahLst/>
            <a:cxnLst/>
            <a:rect l="l" t="t" r="r" b="b"/>
            <a:pathLst>
              <a:path w="3734810" h="2253455">
                <a:moveTo>
                  <a:pt x="35912" y="0"/>
                </a:moveTo>
                <a:lnTo>
                  <a:pt x="3662992" y="0"/>
                </a:lnTo>
                <a:cubicBezTo>
                  <a:pt x="3702656" y="0"/>
                  <a:pt x="3734810" y="32154"/>
                  <a:pt x="3734810" y="71818"/>
                </a:cubicBezTo>
                <a:lnTo>
                  <a:pt x="3734810" y="2181637"/>
                </a:lnTo>
                <a:cubicBezTo>
                  <a:pt x="3734810" y="2221301"/>
                  <a:pt x="3702656" y="2253455"/>
                  <a:pt x="3662992" y="2253455"/>
                </a:cubicBez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8099308" y="1544200"/>
            <a:ext cx="35912" cy="2253455"/>
          </a:xfrm>
          <a:custGeom>
            <a:avLst/>
            <a:gdLst/>
            <a:ahLst/>
            <a:cxnLst/>
            <a:rect l="l" t="t" r="r" b="b"/>
            <a:pathLst>
              <a:path w="35912" h="2253455">
                <a:moveTo>
                  <a:pt x="35912" y="0"/>
                </a:moveTo>
                <a:lnTo>
                  <a:pt x="35912" y="0"/>
                </a:lnTo>
                <a:lnTo>
                  <a:pt x="35912" y="2253455"/>
                </a:ln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0" name="Shape 28"/>
          <p:cNvSpPr/>
          <p:nvPr/>
        </p:nvSpPr>
        <p:spPr>
          <a:xfrm>
            <a:off x="8272133" y="1723758"/>
            <a:ext cx="202003" cy="179558"/>
          </a:xfrm>
          <a:custGeom>
            <a:avLst/>
            <a:gdLst/>
            <a:ahLst/>
            <a:cxnLst/>
            <a:rect l="l" t="t" r="r" b="b"/>
            <a:pathLst>
              <a:path w="202003" h="179558">
                <a:moveTo>
                  <a:pt x="174017" y="72525"/>
                </a:moveTo>
                <a:cubicBezTo>
                  <a:pt x="170265" y="70947"/>
                  <a:pt x="166232" y="70140"/>
                  <a:pt x="162163" y="70140"/>
                </a:cubicBezTo>
                <a:lnTo>
                  <a:pt x="126953" y="70140"/>
                </a:lnTo>
                <a:lnTo>
                  <a:pt x="86973" y="16834"/>
                </a:lnTo>
                <a:lnTo>
                  <a:pt x="103807" y="16834"/>
                </a:lnTo>
                <a:cubicBezTo>
                  <a:pt x="108471" y="16834"/>
                  <a:pt x="112224" y="13081"/>
                  <a:pt x="112224" y="8417"/>
                </a:cubicBezTo>
                <a:cubicBezTo>
                  <a:pt x="112224" y="3752"/>
                  <a:pt x="108471" y="0"/>
                  <a:pt x="103807" y="0"/>
                </a:cubicBezTo>
                <a:lnTo>
                  <a:pt x="53306" y="0"/>
                </a:lnTo>
                <a:cubicBezTo>
                  <a:pt x="48642" y="0"/>
                  <a:pt x="44890" y="3752"/>
                  <a:pt x="44890" y="8417"/>
                </a:cubicBezTo>
                <a:cubicBezTo>
                  <a:pt x="44890" y="13081"/>
                  <a:pt x="48642" y="16834"/>
                  <a:pt x="53306" y="16834"/>
                </a:cubicBezTo>
                <a:lnTo>
                  <a:pt x="56112" y="16834"/>
                </a:lnTo>
                <a:lnTo>
                  <a:pt x="56112" y="70140"/>
                </a:lnTo>
                <a:lnTo>
                  <a:pt x="37034" y="70140"/>
                </a:lnTo>
                <a:lnTo>
                  <a:pt x="18517" y="46994"/>
                </a:lnTo>
                <a:cubicBezTo>
                  <a:pt x="17465" y="45661"/>
                  <a:pt x="15852" y="44890"/>
                  <a:pt x="14133" y="44890"/>
                </a:cubicBezTo>
                <a:lnTo>
                  <a:pt x="5611" y="44890"/>
                </a:lnTo>
                <a:cubicBezTo>
                  <a:pt x="2525" y="44890"/>
                  <a:pt x="0" y="47415"/>
                  <a:pt x="0" y="50501"/>
                </a:cubicBezTo>
                <a:lnTo>
                  <a:pt x="0" y="81362"/>
                </a:lnTo>
                <a:lnTo>
                  <a:pt x="14028" y="81362"/>
                </a:lnTo>
                <a:cubicBezTo>
                  <a:pt x="18692" y="81362"/>
                  <a:pt x="22445" y="85115"/>
                  <a:pt x="22445" y="89779"/>
                </a:cubicBezTo>
                <a:cubicBezTo>
                  <a:pt x="22445" y="94443"/>
                  <a:pt x="18692" y="98196"/>
                  <a:pt x="14028" y="98196"/>
                </a:cubicBezTo>
                <a:lnTo>
                  <a:pt x="0" y="98196"/>
                </a:lnTo>
                <a:lnTo>
                  <a:pt x="0" y="129057"/>
                </a:lnTo>
                <a:cubicBezTo>
                  <a:pt x="0" y="132144"/>
                  <a:pt x="2525" y="134669"/>
                  <a:pt x="5611" y="134669"/>
                </a:cubicBezTo>
                <a:lnTo>
                  <a:pt x="14133" y="134669"/>
                </a:lnTo>
                <a:cubicBezTo>
                  <a:pt x="15852" y="134669"/>
                  <a:pt x="17465" y="133897"/>
                  <a:pt x="18517" y="132564"/>
                </a:cubicBezTo>
                <a:lnTo>
                  <a:pt x="37034" y="109418"/>
                </a:lnTo>
                <a:lnTo>
                  <a:pt x="56112" y="109418"/>
                </a:lnTo>
                <a:lnTo>
                  <a:pt x="56112" y="162725"/>
                </a:lnTo>
                <a:lnTo>
                  <a:pt x="53306" y="162725"/>
                </a:lnTo>
                <a:cubicBezTo>
                  <a:pt x="48642" y="162725"/>
                  <a:pt x="44890" y="166477"/>
                  <a:pt x="44890" y="171141"/>
                </a:cubicBezTo>
                <a:cubicBezTo>
                  <a:pt x="44890" y="175806"/>
                  <a:pt x="48642" y="179558"/>
                  <a:pt x="53306" y="179558"/>
                </a:cubicBezTo>
                <a:lnTo>
                  <a:pt x="103807" y="179558"/>
                </a:lnTo>
                <a:cubicBezTo>
                  <a:pt x="108471" y="179558"/>
                  <a:pt x="112224" y="175806"/>
                  <a:pt x="112224" y="171141"/>
                </a:cubicBezTo>
                <a:cubicBezTo>
                  <a:pt x="112224" y="166477"/>
                  <a:pt x="108471" y="162725"/>
                  <a:pt x="103807" y="162725"/>
                </a:cubicBezTo>
                <a:lnTo>
                  <a:pt x="86973" y="162725"/>
                </a:lnTo>
                <a:lnTo>
                  <a:pt x="126953" y="109418"/>
                </a:lnTo>
                <a:lnTo>
                  <a:pt x="162163" y="109418"/>
                </a:lnTo>
                <a:cubicBezTo>
                  <a:pt x="166232" y="109418"/>
                  <a:pt x="170265" y="108612"/>
                  <a:pt x="174017" y="107034"/>
                </a:cubicBezTo>
                <a:lnTo>
                  <a:pt x="196813" y="97530"/>
                </a:lnTo>
                <a:cubicBezTo>
                  <a:pt x="199934" y="96232"/>
                  <a:pt x="202003" y="93146"/>
                  <a:pt x="202003" y="89744"/>
                </a:cubicBezTo>
                <a:cubicBezTo>
                  <a:pt x="202003" y="86342"/>
                  <a:pt x="199969" y="83291"/>
                  <a:pt x="196813" y="81958"/>
                </a:cubicBezTo>
                <a:lnTo>
                  <a:pt x="174017" y="72455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1" name="Text 29"/>
          <p:cNvSpPr/>
          <p:nvPr/>
        </p:nvSpPr>
        <p:spPr>
          <a:xfrm>
            <a:off x="8557182" y="1687847"/>
            <a:ext cx="1409532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FF99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Defense &amp; Security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264502" y="2050554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8339916" y="2125967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Indigenization Target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39916" y="2269508"/>
            <a:ext cx="335773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75% Domestic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64502" y="2675308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8339916" y="2750721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Defense Exports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339916" y="2894253"/>
            <a:ext cx="335773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₹50,000 Cr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260911" y="3296462"/>
            <a:ext cx="3492406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Aatmanirbhar Bharat, theater commands, cyber capabilities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77072" y="3906960"/>
            <a:ext cx="3734810" cy="2253455"/>
          </a:xfrm>
          <a:custGeom>
            <a:avLst/>
            <a:gdLst/>
            <a:ahLst/>
            <a:cxnLst/>
            <a:rect l="l" t="t" r="r" b="b"/>
            <a:pathLst>
              <a:path w="3734810" h="2253455">
                <a:moveTo>
                  <a:pt x="35912" y="0"/>
                </a:moveTo>
                <a:lnTo>
                  <a:pt x="3662992" y="0"/>
                </a:lnTo>
                <a:cubicBezTo>
                  <a:pt x="3702656" y="0"/>
                  <a:pt x="3734810" y="32154"/>
                  <a:pt x="3734810" y="71818"/>
                </a:cubicBezTo>
                <a:lnTo>
                  <a:pt x="3734810" y="2181637"/>
                </a:lnTo>
                <a:cubicBezTo>
                  <a:pt x="3734810" y="2221301"/>
                  <a:pt x="3702656" y="2253455"/>
                  <a:pt x="3662992" y="2253455"/>
                </a:cubicBez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377072" y="3906960"/>
            <a:ext cx="35912" cy="2253455"/>
          </a:xfrm>
          <a:custGeom>
            <a:avLst/>
            <a:gdLst/>
            <a:ahLst/>
            <a:cxnLst/>
            <a:rect l="l" t="t" r="r" b="b"/>
            <a:pathLst>
              <a:path w="35912" h="2253455">
                <a:moveTo>
                  <a:pt x="35912" y="0"/>
                </a:moveTo>
                <a:lnTo>
                  <a:pt x="35912" y="0"/>
                </a:lnTo>
                <a:lnTo>
                  <a:pt x="35912" y="2253455"/>
                </a:ln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1" name="Shape 39"/>
          <p:cNvSpPr/>
          <p:nvPr/>
        </p:nvSpPr>
        <p:spPr>
          <a:xfrm>
            <a:off x="561119" y="4086518"/>
            <a:ext cx="179558" cy="179558"/>
          </a:xfrm>
          <a:custGeom>
            <a:avLst/>
            <a:gdLst/>
            <a:ahLst/>
            <a:cxnLst/>
            <a:rect l="l" t="t" r="r" b="b"/>
            <a:pathLst>
              <a:path w="179558" h="179558">
                <a:moveTo>
                  <a:pt x="165285" y="2350"/>
                </a:moveTo>
                <a:cubicBezTo>
                  <a:pt x="167529" y="210"/>
                  <a:pt x="170791" y="-561"/>
                  <a:pt x="173807" y="421"/>
                </a:cubicBezTo>
                <a:cubicBezTo>
                  <a:pt x="177244" y="1578"/>
                  <a:pt x="179558" y="4805"/>
                  <a:pt x="179558" y="8417"/>
                </a:cubicBezTo>
                <a:lnTo>
                  <a:pt x="179558" y="73963"/>
                </a:lnTo>
                <a:cubicBezTo>
                  <a:pt x="179558" y="119974"/>
                  <a:pt x="141648" y="157113"/>
                  <a:pt x="95811" y="157113"/>
                </a:cubicBezTo>
                <a:cubicBezTo>
                  <a:pt x="68807" y="157113"/>
                  <a:pt x="45521" y="139754"/>
                  <a:pt x="37069" y="115485"/>
                </a:cubicBezTo>
                <a:cubicBezTo>
                  <a:pt x="24654" y="126287"/>
                  <a:pt x="16834" y="142174"/>
                  <a:pt x="16834" y="159919"/>
                </a:cubicBezTo>
                <a:cubicBezTo>
                  <a:pt x="16834" y="164583"/>
                  <a:pt x="13081" y="168336"/>
                  <a:pt x="8417" y="168336"/>
                </a:cubicBezTo>
                <a:cubicBezTo>
                  <a:pt x="3752" y="168336"/>
                  <a:pt x="0" y="164583"/>
                  <a:pt x="0" y="159919"/>
                </a:cubicBezTo>
                <a:cubicBezTo>
                  <a:pt x="0" y="133652"/>
                  <a:pt x="13397" y="110505"/>
                  <a:pt x="33702" y="96898"/>
                </a:cubicBezTo>
                <a:cubicBezTo>
                  <a:pt x="46082" y="88622"/>
                  <a:pt x="60846" y="84168"/>
                  <a:pt x="75751" y="84168"/>
                </a:cubicBezTo>
                <a:lnTo>
                  <a:pt x="103807" y="84168"/>
                </a:lnTo>
                <a:cubicBezTo>
                  <a:pt x="108471" y="84168"/>
                  <a:pt x="112224" y="80415"/>
                  <a:pt x="112224" y="75751"/>
                </a:cubicBezTo>
                <a:cubicBezTo>
                  <a:pt x="112224" y="71087"/>
                  <a:pt x="108471" y="67334"/>
                  <a:pt x="103807" y="67334"/>
                </a:cubicBezTo>
                <a:lnTo>
                  <a:pt x="75751" y="67334"/>
                </a:lnTo>
                <a:cubicBezTo>
                  <a:pt x="61828" y="67334"/>
                  <a:pt x="48642" y="70420"/>
                  <a:pt x="36823" y="75926"/>
                </a:cubicBezTo>
                <a:cubicBezTo>
                  <a:pt x="44995" y="51377"/>
                  <a:pt x="68106" y="33667"/>
                  <a:pt x="95390" y="33667"/>
                </a:cubicBezTo>
                <a:cubicBezTo>
                  <a:pt x="118677" y="33667"/>
                  <a:pt x="136001" y="25917"/>
                  <a:pt x="147539" y="18236"/>
                </a:cubicBezTo>
                <a:cubicBezTo>
                  <a:pt x="154273" y="13747"/>
                  <a:pt x="159989" y="8382"/>
                  <a:pt x="165320" y="235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2" name="Text 40"/>
          <p:cNvSpPr/>
          <p:nvPr/>
        </p:nvSpPr>
        <p:spPr>
          <a:xfrm>
            <a:off x="834946" y="4050606"/>
            <a:ext cx="1346686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Climate &amp; Energy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42266" y="4413314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617680" y="4488735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 Zero Target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17680" y="4632268"/>
            <a:ext cx="335773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2070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42266" y="5038067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617680" y="5113480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Non-Fossil Capacity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17680" y="5257013"/>
            <a:ext cx="335773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500 GW by 2030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538675" y="5659230"/>
            <a:ext cx="3492406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Green hydrogen leadership, EV transition, circular economy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238134" y="3906960"/>
            <a:ext cx="3734810" cy="2253455"/>
          </a:xfrm>
          <a:custGeom>
            <a:avLst/>
            <a:gdLst/>
            <a:ahLst/>
            <a:cxnLst/>
            <a:rect l="l" t="t" r="r" b="b"/>
            <a:pathLst>
              <a:path w="3734810" h="2253455">
                <a:moveTo>
                  <a:pt x="35912" y="0"/>
                </a:moveTo>
                <a:lnTo>
                  <a:pt x="3662992" y="0"/>
                </a:lnTo>
                <a:cubicBezTo>
                  <a:pt x="3702656" y="0"/>
                  <a:pt x="3734810" y="32154"/>
                  <a:pt x="3734810" y="71818"/>
                </a:cubicBezTo>
                <a:lnTo>
                  <a:pt x="3734810" y="2181637"/>
                </a:lnTo>
                <a:cubicBezTo>
                  <a:pt x="3734810" y="2221301"/>
                  <a:pt x="3702656" y="2253455"/>
                  <a:pt x="3662992" y="2253455"/>
                </a:cubicBez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4238134" y="3906960"/>
            <a:ext cx="35912" cy="2253455"/>
          </a:xfrm>
          <a:custGeom>
            <a:avLst/>
            <a:gdLst/>
            <a:ahLst/>
            <a:cxnLst/>
            <a:rect l="l" t="t" r="r" b="b"/>
            <a:pathLst>
              <a:path w="35912" h="2253455">
                <a:moveTo>
                  <a:pt x="35912" y="0"/>
                </a:moveTo>
                <a:lnTo>
                  <a:pt x="35912" y="0"/>
                </a:lnTo>
                <a:lnTo>
                  <a:pt x="35912" y="2253455"/>
                </a:ln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2" name="Shape 50"/>
          <p:cNvSpPr/>
          <p:nvPr/>
        </p:nvSpPr>
        <p:spPr>
          <a:xfrm>
            <a:off x="4410959" y="4086518"/>
            <a:ext cx="202003" cy="179558"/>
          </a:xfrm>
          <a:custGeom>
            <a:avLst/>
            <a:gdLst/>
            <a:ahLst/>
            <a:cxnLst/>
            <a:rect l="l" t="t" r="r" b="b"/>
            <a:pathLst>
              <a:path w="202003" h="179558">
                <a:moveTo>
                  <a:pt x="16834" y="68667"/>
                </a:moveTo>
                <a:lnTo>
                  <a:pt x="90200" y="98862"/>
                </a:lnTo>
                <a:cubicBezTo>
                  <a:pt x="93637" y="100265"/>
                  <a:pt x="97284" y="101001"/>
                  <a:pt x="101001" y="101001"/>
                </a:cubicBezTo>
                <a:cubicBezTo>
                  <a:pt x="104719" y="101001"/>
                  <a:pt x="108366" y="100265"/>
                  <a:pt x="111803" y="98862"/>
                </a:cubicBezTo>
                <a:lnTo>
                  <a:pt x="196813" y="63862"/>
                </a:lnTo>
                <a:cubicBezTo>
                  <a:pt x="199969" y="62565"/>
                  <a:pt x="202003" y="59514"/>
                  <a:pt x="202003" y="56112"/>
                </a:cubicBezTo>
                <a:cubicBezTo>
                  <a:pt x="202003" y="52710"/>
                  <a:pt x="199969" y="49659"/>
                  <a:pt x="196813" y="48361"/>
                </a:cubicBezTo>
                <a:lnTo>
                  <a:pt x="111803" y="13362"/>
                </a:lnTo>
                <a:cubicBezTo>
                  <a:pt x="108366" y="11959"/>
                  <a:pt x="104719" y="11222"/>
                  <a:pt x="101001" y="11222"/>
                </a:cubicBezTo>
                <a:cubicBezTo>
                  <a:pt x="97284" y="11222"/>
                  <a:pt x="93637" y="11959"/>
                  <a:pt x="90200" y="13362"/>
                </a:cubicBezTo>
                <a:lnTo>
                  <a:pt x="5190" y="48361"/>
                </a:lnTo>
                <a:cubicBezTo>
                  <a:pt x="2034" y="49659"/>
                  <a:pt x="0" y="52710"/>
                  <a:pt x="0" y="56112"/>
                </a:cubicBezTo>
                <a:lnTo>
                  <a:pt x="0" y="159919"/>
                </a:lnTo>
                <a:cubicBezTo>
                  <a:pt x="0" y="164583"/>
                  <a:pt x="3752" y="168336"/>
                  <a:pt x="8417" y="168336"/>
                </a:cubicBezTo>
                <a:cubicBezTo>
                  <a:pt x="13081" y="168336"/>
                  <a:pt x="16834" y="164583"/>
                  <a:pt x="16834" y="159919"/>
                </a:cubicBezTo>
                <a:lnTo>
                  <a:pt x="16834" y="68667"/>
                </a:lnTo>
                <a:close/>
                <a:moveTo>
                  <a:pt x="33667" y="93812"/>
                </a:moveTo>
                <a:lnTo>
                  <a:pt x="33667" y="134669"/>
                </a:lnTo>
                <a:cubicBezTo>
                  <a:pt x="33667" y="153256"/>
                  <a:pt x="63827" y="168336"/>
                  <a:pt x="101001" y="168336"/>
                </a:cubicBezTo>
                <a:cubicBezTo>
                  <a:pt x="138176" y="168336"/>
                  <a:pt x="168336" y="153256"/>
                  <a:pt x="168336" y="134669"/>
                </a:cubicBezTo>
                <a:lnTo>
                  <a:pt x="168336" y="93777"/>
                </a:lnTo>
                <a:lnTo>
                  <a:pt x="118221" y="114433"/>
                </a:lnTo>
                <a:cubicBezTo>
                  <a:pt x="112750" y="116678"/>
                  <a:pt x="106928" y="117835"/>
                  <a:pt x="101001" y="117835"/>
                </a:cubicBezTo>
                <a:cubicBezTo>
                  <a:pt x="95075" y="117835"/>
                  <a:pt x="89253" y="116678"/>
                  <a:pt x="83782" y="114433"/>
                </a:cubicBezTo>
                <a:lnTo>
                  <a:pt x="33667" y="93777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3" name="Text 51"/>
          <p:cNvSpPr/>
          <p:nvPr/>
        </p:nvSpPr>
        <p:spPr>
          <a:xfrm>
            <a:off x="4696007" y="4050606"/>
            <a:ext cx="115815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FF99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Capital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4403328" y="4413314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55" name="Text 53"/>
          <p:cNvSpPr/>
          <p:nvPr/>
        </p:nvSpPr>
        <p:spPr>
          <a:xfrm>
            <a:off x="4478742" y="4488735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GER Higher Education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4478742" y="4632268"/>
            <a:ext cx="335773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50%+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403328" y="5038067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58" name="Text 56"/>
          <p:cNvSpPr/>
          <p:nvPr/>
        </p:nvSpPr>
        <p:spPr>
          <a:xfrm>
            <a:off x="4478742" y="5113480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Skilling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4478742" y="5257013"/>
            <a:ext cx="334876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Industry 4.0 Ready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4399736" y="5659230"/>
            <a:ext cx="3492406" cy="3591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NEP 2020 implementation, research ecosystem, innovation culture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099308" y="3906960"/>
            <a:ext cx="3734810" cy="2253455"/>
          </a:xfrm>
          <a:custGeom>
            <a:avLst/>
            <a:gdLst/>
            <a:ahLst/>
            <a:cxnLst/>
            <a:rect l="l" t="t" r="r" b="b"/>
            <a:pathLst>
              <a:path w="3734810" h="2253455">
                <a:moveTo>
                  <a:pt x="35912" y="0"/>
                </a:moveTo>
                <a:lnTo>
                  <a:pt x="3662992" y="0"/>
                </a:lnTo>
                <a:cubicBezTo>
                  <a:pt x="3702656" y="0"/>
                  <a:pt x="3734810" y="32154"/>
                  <a:pt x="3734810" y="71818"/>
                </a:cubicBezTo>
                <a:lnTo>
                  <a:pt x="3734810" y="2181637"/>
                </a:lnTo>
                <a:cubicBezTo>
                  <a:pt x="3734810" y="2221301"/>
                  <a:pt x="3702656" y="2253455"/>
                  <a:pt x="3662992" y="2253455"/>
                </a:cubicBez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8099308" y="3906960"/>
            <a:ext cx="35912" cy="2253455"/>
          </a:xfrm>
          <a:custGeom>
            <a:avLst/>
            <a:gdLst/>
            <a:ahLst/>
            <a:cxnLst/>
            <a:rect l="l" t="t" r="r" b="b"/>
            <a:pathLst>
              <a:path w="35912" h="2253455">
                <a:moveTo>
                  <a:pt x="35912" y="0"/>
                </a:moveTo>
                <a:lnTo>
                  <a:pt x="35912" y="0"/>
                </a:lnTo>
                <a:lnTo>
                  <a:pt x="35912" y="2253455"/>
                </a:lnTo>
                <a:lnTo>
                  <a:pt x="35912" y="2253455"/>
                </a:lnTo>
                <a:cubicBezTo>
                  <a:pt x="16078" y="2253455"/>
                  <a:pt x="0" y="2237377"/>
                  <a:pt x="0" y="2217543"/>
                </a:cubicBezTo>
                <a:lnTo>
                  <a:pt x="0" y="35912"/>
                </a:lnTo>
                <a:cubicBezTo>
                  <a:pt x="0" y="16078"/>
                  <a:pt x="16078" y="0"/>
                  <a:pt x="35912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63" name="Shape 61"/>
          <p:cNvSpPr/>
          <p:nvPr/>
        </p:nvSpPr>
        <p:spPr>
          <a:xfrm>
            <a:off x="8283355" y="4086518"/>
            <a:ext cx="179558" cy="179558"/>
          </a:xfrm>
          <a:custGeom>
            <a:avLst/>
            <a:gdLst/>
            <a:ahLst/>
            <a:cxnLst/>
            <a:rect l="l" t="t" r="r" b="b"/>
            <a:pathLst>
              <a:path w="179558" h="179558">
                <a:moveTo>
                  <a:pt x="123411" y="98196"/>
                </a:moveTo>
                <a:lnTo>
                  <a:pt x="56463" y="98196"/>
                </a:lnTo>
                <a:cubicBezTo>
                  <a:pt x="57480" y="120816"/>
                  <a:pt x="62495" y="141648"/>
                  <a:pt x="69614" y="156903"/>
                </a:cubicBezTo>
                <a:cubicBezTo>
                  <a:pt x="73612" y="165495"/>
                  <a:pt x="77925" y="171562"/>
                  <a:pt x="81923" y="175280"/>
                </a:cubicBezTo>
                <a:cubicBezTo>
                  <a:pt x="85851" y="178962"/>
                  <a:pt x="88552" y="179558"/>
                  <a:pt x="89954" y="179558"/>
                </a:cubicBezTo>
                <a:cubicBezTo>
                  <a:pt x="91357" y="179558"/>
                  <a:pt x="94058" y="178962"/>
                  <a:pt x="97985" y="175280"/>
                </a:cubicBezTo>
                <a:cubicBezTo>
                  <a:pt x="101983" y="171562"/>
                  <a:pt x="106297" y="165460"/>
                  <a:pt x="110295" y="156903"/>
                </a:cubicBezTo>
                <a:cubicBezTo>
                  <a:pt x="117414" y="141648"/>
                  <a:pt x="122429" y="120816"/>
                  <a:pt x="123446" y="98196"/>
                </a:cubicBezTo>
                <a:close/>
                <a:moveTo>
                  <a:pt x="56428" y="81362"/>
                </a:moveTo>
                <a:lnTo>
                  <a:pt x="123376" y="81362"/>
                </a:lnTo>
                <a:cubicBezTo>
                  <a:pt x="122394" y="58742"/>
                  <a:pt x="117379" y="37911"/>
                  <a:pt x="110260" y="22655"/>
                </a:cubicBezTo>
                <a:cubicBezTo>
                  <a:pt x="106262" y="14098"/>
                  <a:pt x="101948" y="7996"/>
                  <a:pt x="97950" y="4279"/>
                </a:cubicBezTo>
                <a:cubicBezTo>
                  <a:pt x="94023" y="596"/>
                  <a:pt x="91322" y="0"/>
                  <a:pt x="89919" y="0"/>
                </a:cubicBezTo>
                <a:cubicBezTo>
                  <a:pt x="88517" y="0"/>
                  <a:pt x="85816" y="596"/>
                  <a:pt x="81888" y="4279"/>
                </a:cubicBezTo>
                <a:cubicBezTo>
                  <a:pt x="77890" y="7996"/>
                  <a:pt x="73577" y="14098"/>
                  <a:pt x="69579" y="22655"/>
                </a:cubicBezTo>
                <a:cubicBezTo>
                  <a:pt x="62460" y="37911"/>
                  <a:pt x="57445" y="58742"/>
                  <a:pt x="56428" y="81362"/>
                </a:cubicBezTo>
                <a:close/>
                <a:moveTo>
                  <a:pt x="39594" y="81362"/>
                </a:moveTo>
                <a:cubicBezTo>
                  <a:pt x="40821" y="51342"/>
                  <a:pt x="48572" y="23462"/>
                  <a:pt x="59899" y="5155"/>
                </a:cubicBezTo>
                <a:cubicBezTo>
                  <a:pt x="27600" y="16588"/>
                  <a:pt x="3823" y="46012"/>
                  <a:pt x="526" y="81362"/>
                </a:cubicBezTo>
                <a:lnTo>
                  <a:pt x="39594" y="81362"/>
                </a:lnTo>
                <a:close/>
                <a:moveTo>
                  <a:pt x="526" y="98196"/>
                </a:moveTo>
                <a:cubicBezTo>
                  <a:pt x="3823" y="133546"/>
                  <a:pt x="27600" y="162970"/>
                  <a:pt x="59899" y="174403"/>
                </a:cubicBezTo>
                <a:cubicBezTo>
                  <a:pt x="48572" y="156096"/>
                  <a:pt x="40821" y="128216"/>
                  <a:pt x="39594" y="98196"/>
                </a:cubicBezTo>
                <a:lnTo>
                  <a:pt x="526" y="98196"/>
                </a:lnTo>
                <a:close/>
                <a:moveTo>
                  <a:pt x="140245" y="98196"/>
                </a:moveTo>
                <a:cubicBezTo>
                  <a:pt x="139017" y="128216"/>
                  <a:pt x="131267" y="156096"/>
                  <a:pt x="119939" y="174403"/>
                </a:cubicBezTo>
                <a:cubicBezTo>
                  <a:pt x="152239" y="162935"/>
                  <a:pt x="176016" y="133546"/>
                  <a:pt x="179313" y="98196"/>
                </a:cubicBezTo>
                <a:lnTo>
                  <a:pt x="140245" y="98196"/>
                </a:lnTo>
                <a:close/>
                <a:moveTo>
                  <a:pt x="179313" y="81362"/>
                </a:moveTo>
                <a:cubicBezTo>
                  <a:pt x="176016" y="46012"/>
                  <a:pt x="152239" y="16588"/>
                  <a:pt x="119939" y="5155"/>
                </a:cubicBezTo>
                <a:cubicBezTo>
                  <a:pt x="131267" y="23462"/>
                  <a:pt x="139017" y="51342"/>
                  <a:pt x="140245" y="81362"/>
                </a:cubicBezTo>
                <a:lnTo>
                  <a:pt x="179313" y="81362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64" name="Text 62"/>
          <p:cNvSpPr/>
          <p:nvPr/>
        </p:nvSpPr>
        <p:spPr>
          <a:xfrm>
            <a:off x="8557182" y="4050606"/>
            <a:ext cx="906769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Global Role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264502" y="4413314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8339916" y="4488735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UNSC Membership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339916" y="4632268"/>
            <a:ext cx="335773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14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Permanent Seat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264502" y="5038067"/>
            <a:ext cx="3418788" cy="545857"/>
          </a:xfrm>
          <a:custGeom>
            <a:avLst/>
            <a:gdLst/>
            <a:ahLst/>
            <a:cxnLst/>
            <a:rect l="l" t="t" r="r" b="b"/>
            <a:pathLst>
              <a:path w="3418788" h="545857">
                <a:moveTo>
                  <a:pt x="35912" y="0"/>
                </a:moveTo>
                <a:lnTo>
                  <a:pt x="3382876" y="0"/>
                </a:lnTo>
                <a:cubicBezTo>
                  <a:pt x="3402709" y="0"/>
                  <a:pt x="3418788" y="16078"/>
                  <a:pt x="3418788" y="35912"/>
                </a:cubicBezTo>
                <a:lnTo>
                  <a:pt x="3418788" y="509945"/>
                </a:lnTo>
                <a:cubicBezTo>
                  <a:pt x="3418788" y="529779"/>
                  <a:pt x="3402709" y="545857"/>
                  <a:pt x="3382876" y="545857"/>
                </a:cubicBezTo>
                <a:lnTo>
                  <a:pt x="35912" y="545857"/>
                </a:lnTo>
                <a:cubicBezTo>
                  <a:pt x="16092" y="545857"/>
                  <a:pt x="0" y="529765"/>
                  <a:pt x="0" y="509945"/>
                </a:cubicBezTo>
                <a:lnTo>
                  <a:pt x="0" y="35912"/>
                </a:lnTo>
                <a:cubicBezTo>
                  <a:pt x="0" y="16092"/>
                  <a:pt x="16092" y="0"/>
                  <a:pt x="35912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69" name="Text 67"/>
          <p:cNvSpPr/>
          <p:nvPr/>
        </p:nvSpPr>
        <p:spPr>
          <a:xfrm>
            <a:off x="8339916" y="5113480"/>
            <a:ext cx="3321826" cy="1436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48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DPI Export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339916" y="5257013"/>
            <a:ext cx="3348760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72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100+ Countries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8260911" y="5659230"/>
            <a:ext cx="3492406" cy="3591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Voice of Global South, multilateral reform, development partnership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362708" y="6273319"/>
            <a:ext cx="2781356" cy="581768"/>
          </a:xfrm>
          <a:custGeom>
            <a:avLst/>
            <a:gdLst/>
            <a:ahLst/>
            <a:cxnLst/>
            <a:rect l="l" t="t" r="r" b="b"/>
            <a:pathLst>
              <a:path w="2781356" h="581768">
                <a:moveTo>
                  <a:pt x="71825" y="0"/>
                </a:moveTo>
                <a:lnTo>
                  <a:pt x="2709531" y="0"/>
                </a:lnTo>
                <a:cubicBezTo>
                  <a:pt x="2749199" y="0"/>
                  <a:pt x="2781356" y="32157"/>
                  <a:pt x="2781356" y="71825"/>
                </a:cubicBezTo>
                <a:lnTo>
                  <a:pt x="2781356" y="509943"/>
                </a:lnTo>
                <a:cubicBezTo>
                  <a:pt x="2781356" y="549611"/>
                  <a:pt x="2749199" y="581768"/>
                  <a:pt x="2709531" y="581768"/>
                </a:cubicBezTo>
                <a:lnTo>
                  <a:pt x="71825" y="581768"/>
                </a:lnTo>
                <a:cubicBezTo>
                  <a:pt x="32184" y="581768"/>
                  <a:pt x="0" y="549585"/>
                  <a:pt x="0" y="509943"/>
                </a:cubicBezTo>
                <a:lnTo>
                  <a:pt x="0" y="71825"/>
                </a:lnTo>
                <a:cubicBezTo>
                  <a:pt x="0" y="32184"/>
                  <a:pt x="32184" y="0"/>
                  <a:pt x="71825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73" name="Text 71"/>
          <p:cNvSpPr/>
          <p:nvPr/>
        </p:nvSpPr>
        <p:spPr>
          <a:xfrm>
            <a:off x="406699" y="6348732"/>
            <a:ext cx="2693373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Vision 2047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397721" y="6528290"/>
            <a:ext cx="271132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72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Viksit Bharat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3258532" y="6273319"/>
            <a:ext cx="2781356" cy="581768"/>
          </a:xfrm>
          <a:custGeom>
            <a:avLst/>
            <a:gdLst/>
            <a:ahLst/>
            <a:cxnLst/>
            <a:rect l="l" t="t" r="r" b="b"/>
            <a:pathLst>
              <a:path w="2781356" h="581768">
                <a:moveTo>
                  <a:pt x="71825" y="0"/>
                </a:moveTo>
                <a:lnTo>
                  <a:pt x="2709531" y="0"/>
                </a:lnTo>
                <a:cubicBezTo>
                  <a:pt x="2749199" y="0"/>
                  <a:pt x="2781356" y="32157"/>
                  <a:pt x="2781356" y="71825"/>
                </a:cubicBezTo>
                <a:lnTo>
                  <a:pt x="2781356" y="509943"/>
                </a:lnTo>
                <a:cubicBezTo>
                  <a:pt x="2781356" y="549611"/>
                  <a:pt x="2749199" y="581768"/>
                  <a:pt x="2709531" y="581768"/>
                </a:cubicBezTo>
                <a:lnTo>
                  <a:pt x="71825" y="581768"/>
                </a:lnTo>
                <a:cubicBezTo>
                  <a:pt x="32184" y="581768"/>
                  <a:pt x="0" y="549585"/>
                  <a:pt x="0" y="509943"/>
                </a:cubicBezTo>
                <a:lnTo>
                  <a:pt x="0" y="71825"/>
                </a:lnTo>
                <a:cubicBezTo>
                  <a:pt x="0" y="32184"/>
                  <a:pt x="32184" y="0"/>
                  <a:pt x="71825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76" name="Text 74"/>
          <p:cNvSpPr/>
          <p:nvPr/>
        </p:nvSpPr>
        <p:spPr>
          <a:xfrm>
            <a:off x="3302524" y="6348732"/>
            <a:ext cx="2693373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Demographic Dividend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3293546" y="6528290"/>
            <a:ext cx="271132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72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2020-2055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6154357" y="6273319"/>
            <a:ext cx="2781356" cy="581768"/>
          </a:xfrm>
          <a:custGeom>
            <a:avLst/>
            <a:gdLst/>
            <a:ahLst/>
            <a:cxnLst/>
            <a:rect l="l" t="t" r="r" b="b"/>
            <a:pathLst>
              <a:path w="2781356" h="581768">
                <a:moveTo>
                  <a:pt x="71825" y="0"/>
                </a:moveTo>
                <a:lnTo>
                  <a:pt x="2709531" y="0"/>
                </a:lnTo>
                <a:cubicBezTo>
                  <a:pt x="2749199" y="0"/>
                  <a:pt x="2781356" y="32157"/>
                  <a:pt x="2781356" y="71825"/>
                </a:cubicBezTo>
                <a:lnTo>
                  <a:pt x="2781356" y="509943"/>
                </a:lnTo>
                <a:cubicBezTo>
                  <a:pt x="2781356" y="549611"/>
                  <a:pt x="2749199" y="581768"/>
                  <a:pt x="2709531" y="581768"/>
                </a:cubicBezTo>
                <a:lnTo>
                  <a:pt x="71825" y="581768"/>
                </a:lnTo>
                <a:cubicBezTo>
                  <a:pt x="32184" y="581768"/>
                  <a:pt x="0" y="549585"/>
                  <a:pt x="0" y="509943"/>
                </a:cubicBezTo>
                <a:lnTo>
                  <a:pt x="0" y="71825"/>
                </a:lnTo>
                <a:cubicBezTo>
                  <a:pt x="0" y="32184"/>
                  <a:pt x="32184" y="0"/>
                  <a:pt x="71825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79" name="Text 77"/>
          <p:cNvSpPr/>
          <p:nvPr/>
        </p:nvSpPr>
        <p:spPr>
          <a:xfrm>
            <a:off x="6198348" y="6348732"/>
            <a:ext cx="2693373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Space Economy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6189370" y="6528290"/>
            <a:ext cx="271132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72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$40B+ by 2040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9050181" y="6273319"/>
            <a:ext cx="2781356" cy="581768"/>
          </a:xfrm>
          <a:custGeom>
            <a:avLst/>
            <a:gdLst/>
            <a:ahLst/>
            <a:cxnLst/>
            <a:rect l="l" t="t" r="r" b="b"/>
            <a:pathLst>
              <a:path w="2781356" h="581768">
                <a:moveTo>
                  <a:pt x="71825" y="0"/>
                </a:moveTo>
                <a:lnTo>
                  <a:pt x="2709531" y="0"/>
                </a:lnTo>
                <a:cubicBezTo>
                  <a:pt x="2749199" y="0"/>
                  <a:pt x="2781356" y="32157"/>
                  <a:pt x="2781356" y="71825"/>
                </a:cubicBezTo>
                <a:lnTo>
                  <a:pt x="2781356" y="509943"/>
                </a:lnTo>
                <a:cubicBezTo>
                  <a:pt x="2781356" y="549611"/>
                  <a:pt x="2749199" y="581768"/>
                  <a:pt x="2709531" y="581768"/>
                </a:cubicBezTo>
                <a:lnTo>
                  <a:pt x="71825" y="581768"/>
                </a:lnTo>
                <a:cubicBezTo>
                  <a:pt x="32184" y="581768"/>
                  <a:pt x="0" y="549585"/>
                  <a:pt x="0" y="509943"/>
                </a:cubicBezTo>
                <a:lnTo>
                  <a:pt x="0" y="71825"/>
                </a:lnTo>
                <a:cubicBezTo>
                  <a:pt x="0" y="32184"/>
                  <a:pt x="32184" y="0"/>
                  <a:pt x="71825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82" name="Text 80"/>
          <p:cNvSpPr/>
          <p:nvPr/>
        </p:nvSpPr>
        <p:spPr>
          <a:xfrm>
            <a:off x="9094173" y="6348732"/>
            <a:ext cx="2693373" cy="179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9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R&amp;D Target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9085195" y="6528290"/>
            <a:ext cx="2711328" cy="251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72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2% of GDP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4848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INTELLECTUAL CONTRIBUTION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49149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Authorship and Strategic Contribution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4810" y="1223010"/>
            <a:ext cx="4770120" cy="4732020"/>
          </a:xfrm>
          <a:custGeom>
            <a:avLst/>
            <a:gdLst/>
            <a:ahLst/>
            <a:cxnLst/>
            <a:rect l="l" t="t" r="r" b="b"/>
            <a:pathLst>
              <a:path w="4770120" h="4732020">
                <a:moveTo>
                  <a:pt x="76186" y="0"/>
                </a:moveTo>
                <a:lnTo>
                  <a:pt x="4693934" y="0"/>
                </a:lnTo>
                <a:cubicBezTo>
                  <a:pt x="4736011" y="0"/>
                  <a:pt x="4770120" y="34109"/>
                  <a:pt x="4770120" y="76186"/>
                </a:cubicBezTo>
                <a:lnTo>
                  <a:pt x="4770120" y="4655834"/>
                </a:lnTo>
                <a:cubicBezTo>
                  <a:pt x="4770120" y="4697911"/>
                  <a:pt x="4736011" y="4732020"/>
                  <a:pt x="4693934" y="4732020"/>
                </a:cubicBezTo>
                <a:lnTo>
                  <a:pt x="76186" y="4732020"/>
                </a:lnTo>
                <a:cubicBezTo>
                  <a:pt x="34109" y="4732020"/>
                  <a:pt x="0" y="4697911"/>
                  <a:pt x="0" y="4655834"/>
                </a:cubicBezTo>
                <a:lnTo>
                  <a:pt x="0" y="76186"/>
                </a:lnTo>
                <a:cubicBezTo>
                  <a:pt x="0" y="34138"/>
                  <a:pt x="34138" y="0"/>
                  <a:pt x="76186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2332434" y="2160268"/>
            <a:ext cx="876300" cy="876300"/>
          </a:xfrm>
          <a:custGeom>
            <a:avLst/>
            <a:gdLst/>
            <a:ahLst/>
            <a:cxnLst/>
            <a:rect l="l" t="t" r="r" b="b"/>
            <a:pathLst>
              <a:path w="876300" h="876300">
                <a:moveTo>
                  <a:pt x="438150" y="0"/>
                </a:moveTo>
                <a:lnTo>
                  <a:pt x="438150" y="0"/>
                </a:lnTo>
                <a:cubicBezTo>
                  <a:pt x="679972" y="0"/>
                  <a:pt x="876300" y="196328"/>
                  <a:pt x="876300" y="438150"/>
                </a:cubicBezTo>
                <a:lnTo>
                  <a:pt x="876300" y="438150"/>
                </a:lnTo>
                <a:cubicBezTo>
                  <a:pt x="876300" y="679972"/>
                  <a:pt x="679972" y="876300"/>
                  <a:pt x="438150" y="876300"/>
                </a:cubicBezTo>
                <a:lnTo>
                  <a:pt x="438150" y="876300"/>
                </a:lnTo>
                <a:cubicBezTo>
                  <a:pt x="196328" y="876300"/>
                  <a:pt x="0" y="679972"/>
                  <a:pt x="0" y="438150"/>
                </a:cubicBezTo>
                <a:lnTo>
                  <a:pt x="0" y="438150"/>
                </a:lnTo>
                <a:cubicBezTo>
                  <a:pt x="0" y="196328"/>
                  <a:pt x="196328" y="0"/>
                  <a:pt x="438150" y="0"/>
                </a:cubicBezTo>
                <a:close/>
              </a:path>
            </a:pathLst>
          </a:custGeom>
          <a:solidFill>
            <a:srgbClr val="FF9933">
              <a:alpha val="20000"/>
            </a:srgbClr>
          </a:solidFill>
          <a:ln w="50800">
            <a:solidFill>
              <a:srgbClr val="B8860B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2570559" y="2369818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200025" y="221456"/>
                </a:moveTo>
                <a:cubicBezTo>
                  <a:pt x="140884" y="221456"/>
                  <a:pt x="92869" y="173441"/>
                  <a:pt x="92869" y="114300"/>
                </a:cubicBezTo>
                <a:cubicBezTo>
                  <a:pt x="92869" y="55159"/>
                  <a:pt x="140884" y="7144"/>
                  <a:pt x="200025" y="7144"/>
                </a:cubicBezTo>
                <a:cubicBezTo>
                  <a:pt x="259166" y="7144"/>
                  <a:pt x="307181" y="55159"/>
                  <a:pt x="307181" y="114300"/>
                </a:cubicBezTo>
                <a:cubicBezTo>
                  <a:pt x="307181" y="173441"/>
                  <a:pt x="259166" y="221456"/>
                  <a:pt x="200025" y="221456"/>
                </a:cubicBezTo>
                <a:close/>
                <a:moveTo>
                  <a:pt x="172789" y="271463"/>
                </a:moveTo>
                <a:lnTo>
                  <a:pt x="227261" y="271463"/>
                </a:lnTo>
                <a:cubicBezTo>
                  <a:pt x="235922" y="271463"/>
                  <a:pt x="242888" y="278428"/>
                  <a:pt x="242888" y="287089"/>
                </a:cubicBezTo>
                <a:cubicBezTo>
                  <a:pt x="242888" y="290840"/>
                  <a:pt x="241548" y="294412"/>
                  <a:pt x="239137" y="297269"/>
                </a:cubicBezTo>
                <a:lnTo>
                  <a:pt x="214670" y="325844"/>
                </a:lnTo>
                <a:lnTo>
                  <a:pt x="242352" y="428625"/>
                </a:lnTo>
                <a:lnTo>
                  <a:pt x="242888" y="428625"/>
                </a:lnTo>
                <a:lnTo>
                  <a:pt x="273784" y="304949"/>
                </a:lnTo>
                <a:cubicBezTo>
                  <a:pt x="275749" y="297180"/>
                  <a:pt x="283696" y="292447"/>
                  <a:pt x="291197" y="295305"/>
                </a:cubicBezTo>
                <a:cubicBezTo>
                  <a:pt x="346472" y="316379"/>
                  <a:pt x="385763" y="369957"/>
                  <a:pt x="385763" y="432643"/>
                </a:cubicBezTo>
                <a:cubicBezTo>
                  <a:pt x="385763" y="446127"/>
                  <a:pt x="374779" y="457111"/>
                  <a:pt x="361295" y="457111"/>
                </a:cubicBezTo>
                <a:lnTo>
                  <a:pt x="38755" y="457200"/>
                </a:lnTo>
                <a:cubicBezTo>
                  <a:pt x="25271" y="457200"/>
                  <a:pt x="14288" y="446216"/>
                  <a:pt x="14288" y="432733"/>
                </a:cubicBezTo>
                <a:cubicBezTo>
                  <a:pt x="14288" y="370046"/>
                  <a:pt x="53578" y="316468"/>
                  <a:pt x="108853" y="295394"/>
                </a:cubicBezTo>
                <a:cubicBezTo>
                  <a:pt x="116354" y="292537"/>
                  <a:pt x="124301" y="297269"/>
                  <a:pt x="126266" y="305038"/>
                </a:cubicBezTo>
                <a:lnTo>
                  <a:pt x="157163" y="428714"/>
                </a:lnTo>
                <a:lnTo>
                  <a:pt x="157698" y="428714"/>
                </a:lnTo>
                <a:lnTo>
                  <a:pt x="185380" y="325934"/>
                </a:lnTo>
                <a:lnTo>
                  <a:pt x="160913" y="297359"/>
                </a:lnTo>
                <a:cubicBezTo>
                  <a:pt x="158502" y="294501"/>
                  <a:pt x="157163" y="290929"/>
                  <a:pt x="157163" y="287179"/>
                </a:cubicBezTo>
                <a:cubicBezTo>
                  <a:pt x="157163" y="278517"/>
                  <a:pt x="164128" y="271552"/>
                  <a:pt x="172789" y="271552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8" name="Text 6"/>
          <p:cNvSpPr/>
          <p:nvPr/>
        </p:nvSpPr>
        <p:spPr>
          <a:xfrm>
            <a:off x="545783" y="3208018"/>
            <a:ext cx="44481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Kallol Chakrabarti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4358" y="3589018"/>
            <a:ext cx="4391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Global Independent Researcher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2313384" y="3970018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1" name="Shape 9"/>
          <p:cNvSpPr/>
          <p:nvPr/>
        </p:nvSpPr>
        <p:spPr>
          <a:xfrm>
            <a:off x="636270" y="423671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2388" y="0"/>
                </a:moveTo>
                <a:cubicBezTo>
                  <a:pt x="44500" y="0"/>
                  <a:pt x="38100" y="6400"/>
                  <a:pt x="38100" y="14288"/>
                </a:cubicBezTo>
                <a:lnTo>
                  <a:pt x="38100" y="76200"/>
                </a:lnTo>
                <a:cubicBezTo>
                  <a:pt x="38100" y="84088"/>
                  <a:pt x="44500" y="90488"/>
                  <a:pt x="52388" y="90488"/>
                </a:cubicBezTo>
                <a:lnTo>
                  <a:pt x="71438" y="90488"/>
                </a:lnTo>
                <a:cubicBezTo>
                  <a:pt x="79325" y="90488"/>
                  <a:pt x="85725" y="84088"/>
                  <a:pt x="85725" y="76200"/>
                </a:cubicBezTo>
                <a:lnTo>
                  <a:pt x="85725" y="57150"/>
                </a:lnTo>
                <a:lnTo>
                  <a:pt x="95250" y="57150"/>
                </a:lnTo>
                <a:cubicBezTo>
                  <a:pt x="116294" y="57150"/>
                  <a:pt x="133350" y="74206"/>
                  <a:pt x="133350" y="95250"/>
                </a:cubicBezTo>
                <a:cubicBezTo>
                  <a:pt x="133350" y="116294"/>
                  <a:pt x="116294" y="133350"/>
                  <a:pt x="95250" y="133350"/>
                </a:cubicBezTo>
                <a:lnTo>
                  <a:pt x="9525" y="133350"/>
                </a:lnTo>
                <a:cubicBezTo>
                  <a:pt x="4256" y="133350"/>
                  <a:pt x="0" y="137606"/>
                  <a:pt x="0" y="142875"/>
                </a:cubicBezTo>
                <a:cubicBezTo>
                  <a:pt x="0" y="148144"/>
                  <a:pt x="4256" y="152400"/>
                  <a:pt x="9525" y="152400"/>
                </a:cubicBezTo>
                <a:lnTo>
                  <a:pt x="142875" y="152400"/>
                </a:lnTo>
                <a:cubicBezTo>
                  <a:pt x="148144" y="152400"/>
                  <a:pt x="152400" y="148144"/>
                  <a:pt x="152400" y="142875"/>
                </a:cubicBezTo>
                <a:cubicBezTo>
                  <a:pt x="152400" y="137606"/>
                  <a:pt x="148144" y="133350"/>
                  <a:pt x="142875" y="133350"/>
                </a:cubicBezTo>
                <a:lnTo>
                  <a:pt x="137845" y="133350"/>
                </a:lnTo>
                <a:cubicBezTo>
                  <a:pt x="146893" y="123230"/>
                  <a:pt x="152400" y="109895"/>
                  <a:pt x="152400" y="95250"/>
                </a:cubicBezTo>
                <a:cubicBezTo>
                  <a:pt x="152400" y="63698"/>
                  <a:pt x="126802" y="38100"/>
                  <a:pt x="95250" y="38100"/>
                </a:cubicBezTo>
                <a:lnTo>
                  <a:pt x="85725" y="38100"/>
                </a:lnTo>
                <a:lnTo>
                  <a:pt x="85725" y="14288"/>
                </a:lnTo>
                <a:cubicBezTo>
                  <a:pt x="85725" y="6400"/>
                  <a:pt x="79325" y="0"/>
                  <a:pt x="71438" y="0"/>
                </a:cubicBezTo>
                <a:lnTo>
                  <a:pt x="52388" y="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88106" y="119062"/>
                </a:lnTo>
                <a:cubicBezTo>
                  <a:pt x="92065" y="119062"/>
                  <a:pt x="95250" y="115878"/>
                  <a:pt x="95250" y="111919"/>
                </a:cubicBezTo>
                <a:cubicBezTo>
                  <a:pt x="95250" y="107960"/>
                  <a:pt x="92065" y="104775"/>
                  <a:pt x="88106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2" name="Text 10"/>
          <p:cNvSpPr/>
          <p:nvPr/>
        </p:nvSpPr>
        <p:spPr>
          <a:xfrm>
            <a:off x="883920" y="4198618"/>
            <a:ext cx="1457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Framework Scientist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36270" y="454151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7150" y="19050"/>
                </a:moveTo>
                <a:cubicBezTo>
                  <a:pt x="57150" y="13781"/>
                  <a:pt x="61406" y="9525"/>
                  <a:pt x="66675" y="9525"/>
                </a:cubicBezTo>
                <a:lnTo>
                  <a:pt x="85725" y="9525"/>
                </a:lnTo>
                <a:cubicBezTo>
                  <a:pt x="90994" y="9525"/>
                  <a:pt x="95250" y="13781"/>
                  <a:pt x="95250" y="19050"/>
                </a:cubicBezTo>
                <a:lnTo>
                  <a:pt x="95250" y="38100"/>
                </a:lnTo>
                <a:cubicBezTo>
                  <a:pt x="95250" y="43369"/>
                  <a:pt x="90994" y="47625"/>
                  <a:pt x="85725" y="47625"/>
                </a:cubicBezTo>
                <a:lnTo>
                  <a:pt x="83344" y="47625"/>
                </a:lnTo>
                <a:lnTo>
                  <a:pt x="83344" y="66675"/>
                </a:lnTo>
                <a:lnTo>
                  <a:pt x="119062" y="66675"/>
                </a:lnTo>
                <a:cubicBezTo>
                  <a:pt x="130909" y="66675"/>
                  <a:pt x="140494" y="76260"/>
                  <a:pt x="140494" y="88106"/>
                </a:cubicBezTo>
                <a:lnTo>
                  <a:pt x="140494" y="104775"/>
                </a:lnTo>
                <a:lnTo>
                  <a:pt x="142875" y="104775"/>
                </a:lnTo>
                <a:cubicBezTo>
                  <a:pt x="148144" y="104775"/>
                  <a:pt x="152400" y="109031"/>
                  <a:pt x="152400" y="114300"/>
                </a:cubicBezTo>
                <a:lnTo>
                  <a:pt x="152400" y="133350"/>
                </a:lnTo>
                <a:cubicBezTo>
                  <a:pt x="152400" y="138619"/>
                  <a:pt x="148144" y="142875"/>
                  <a:pt x="142875" y="142875"/>
                </a:cubicBezTo>
                <a:lnTo>
                  <a:pt x="123825" y="142875"/>
                </a:lnTo>
                <a:cubicBezTo>
                  <a:pt x="118556" y="142875"/>
                  <a:pt x="114300" y="138619"/>
                  <a:pt x="114300" y="133350"/>
                </a:cubicBezTo>
                <a:lnTo>
                  <a:pt x="114300" y="114300"/>
                </a:lnTo>
                <a:cubicBezTo>
                  <a:pt x="114300" y="109031"/>
                  <a:pt x="118556" y="104775"/>
                  <a:pt x="123825" y="104775"/>
                </a:cubicBezTo>
                <a:lnTo>
                  <a:pt x="126206" y="104775"/>
                </a:lnTo>
                <a:lnTo>
                  <a:pt x="126206" y="88106"/>
                </a:lnTo>
                <a:cubicBezTo>
                  <a:pt x="126206" y="84147"/>
                  <a:pt x="123021" y="80962"/>
                  <a:pt x="119062" y="80962"/>
                </a:cubicBezTo>
                <a:lnTo>
                  <a:pt x="83344" y="80962"/>
                </a:lnTo>
                <a:lnTo>
                  <a:pt x="83344" y="104775"/>
                </a:lnTo>
                <a:lnTo>
                  <a:pt x="85725" y="104775"/>
                </a:lnTo>
                <a:cubicBezTo>
                  <a:pt x="90994" y="104775"/>
                  <a:pt x="95250" y="109031"/>
                  <a:pt x="95250" y="114300"/>
                </a:cubicBezTo>
                <a:lnTo>
                  <a:pt x="95250" y="133350"/>
                </a:lnTo>
                <a:cubicBezTo>
                  <a:pt x="95250" y="138619"/>
                  <a:pt x="90994" y="142875"/>
                  <a:pt x="85725" y="142875"/>
                </a:cubicBezTo>
                <a:lnTo>
                  <a:pt x="66675" y="142875"/>
                </a:lnTo>
                <a:cubicBezTo>
                  <a:pt x="61406" y="142875"/>
                  <a:pt x="57150" y="138619"/>
                  <a:pt x="57150" y="133350"/>
                </a:cubicBezTo>
                <a:lnTo>
                  <a:pt x="57150" y="114300"/>
                </a:lnTo>
                <a:cubicBezTo>
                  <a:pt x="57150" y="109031"/>
                  <a:pt x="61406" y="104775"/>
                  <a:pt x="66675" y="104775"/>
                </a:cubicBezTo>
                <a:lnTo>
                  <a:pt x="69056" y="104775"/>
                </a:lnTo>
                <a:lnTo>
                  <a:pt x="69056" y="80962"/>
                </a:lnTo>
                <a:lnTo>
                  <a:pt x="33338" y="80962"/>
                </a:lnTo>
                <a:cubicBezTo>
                  <a:pt x="29379" y="80962"/>
                  <a:pt x="26194" y="84147"/>
                  <a:pt x="26194" y="88106"/>
                </a:cubicBezTo>
                <a:lnTo>
                  <a:pt x="26194" y="104775"/>
                </a:lnTo>
                <a:lnTo>
                  <a:pt x="28575" y="104775"/>
                </a:lnTo>
                <a:cubicBezTo>
                  <a:pt x="33844" y="104775"/>
                  <a:pt x="38100" y="109031"/>
                  <a:pt x="38100" y="114300"/>
                </a:cubicBezTo>
                <a:lnTo>
                  <a:pt x="38100" y="133350"/>
                </a:lnTo>
                <a:cubicBezTo>
                  <a:pt x="38100" y="138619"/>
                  <a:pt x="33844" y="142875"/>
                  <a:pt x="28575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14300"/>
                </a:lnTo>
                <a:cubicBezTo>
                  <a:pt x="0" y="109031"/>
                  <a:pt x="4256" y="104775"/>
                  <a:pt x="9525" y="104775"/>
                </a:cubicBezTo>
                <a:lnTo>
                  <a:pt x="11906" y="104775"/>
                </a:lnTo>
                <a:lnTo>
                  <a:pt x="11906" y="88106"/>
                </a:lnTo>
                <a:cubicBezTo>
                  <a:pt x="11906" y="76260"/>
                  <a:pt x="21491" y="66675"/>
                  <a:pt x="33338" y="66675"/>
                </a:cubicBezTo>
                <a:lnTo>
                  <a:pt x="69056" y="66675"/>
                </a:lnTo>
                <a:lnTo>
                  <a:pt x="69056" y="47625"/>
                </a:lnTo>
                <a:lnTo>
                  <a:pt x="66675" y="47625"/>
                </a:lnTo>
                <a:cubicBezTo>
                  <a:pt x="61406" y="47625"/>
                  <a:pt x="57150" y="43369"/>
                  <a:pt x="57150" y="38100"/>
                </a:cubicBezTo>
                <a:lnTo>
                  <a:pt x="57150" y="19050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4" name="Text 12"/>
          <p:cNvSpPr/>
          <p:nvPr/>
        </p:nvSpPr>
        <p:spPr>
          <a:xfrm>
            <a:off x="883920" y="4503418"/>
            <a:ext cx="217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Governance Systems Architect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36270" y="4846318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5719" y="16669"/>
                </a:moveTo>
                <a:cubicBezTo>
                  <a:pt x="35719" y="7471"/>
                  <a:pt x="43190" y="0"/>
                  <a:pt x="52388" y="0"/>
                </a:cubicBezTo>
                <a:lnTo>
                  <a:pt x="59531" y="0"/>
                </a:lnTo>
                <a:cubicBezTo>
                  <a:pt x="64800" y="0"/>
                  <a:pt x="69056" y="4256"/>
                  <a:pt x="69056" y="9525"/>
                </a:cubicBezTo>
                <a:lnTo>
                  <a:pt x="69056" y="142875"/>
                </a:lnTo>
                <a:cubicBezTo>
                  <a:pt x="69056" y="148144"/>
                  <a:pt x="64800" y="152400"/>
                  <a:pt x="59531" y="152400"/>
                </a:cubicBezTo>
                <a:lnTo>
                  <a:pt x="50006" y="152400"/>
                </a:lnTo>
                <a:cubicBezTo>
                  <a:pt x="41136" y="152400"/>
                  <a:pt x="33665" y="146328"/>
                  <a:pt x="31552" y="138113"/>
                </a:cubicBezTo>
                <a:cubicBezTo>
                  <a:pt x="31343" y="138113"/>
                  <a:pt x="31165" y="138113"/>
                  <a:pt x="30956" y="138113"/>
                </a:cubicBezTo>
                <a:cubicBezTo>
                  <a:pt x="17800" y="138113"/>
                  <a:pt x="7144" y="127456"/>
                  <a:pt x="7144" y="114300"/>
                </a:cubicBezTo>
                <a:cubicBezTo>
                  <a:pt x="7144" y="108942"/>
                  <a:pt x="8930" y="104001"/>
                  <a:pt x="11906" y="100013"/>
                </a:cubicBezTo>
                <a:cubicBezTo>
                  <a:pt x="6132" y="95667"/>
                  <a:pt x="2381" y="88761"/>
                  <a:pt x="2381" y="80962"/>
                </a:cubicBezTo>
                <a:cubicBezTo>
                  <a:pt x="2381" y="71765"/>
                  <a:pt x="7620" y="63758"/>
                  <a:pt x="15240" y="59799"/>
                </a:cubicBezTo>
                <a:cubicBezTo>
                  <a:pt x="13127" y="56227"/>
                  <a:pt x="11906" y="52060"/>
                  <a:pt x="11906" y="47625"/>
                </a:cubicBezTo>
                <a:cubicBezTo>
                  <a:pt x="11906" y="34469"/>
                  <a:pt x="22562" y="23813"/>
                  <a:pt x="35719" y="23813"/>
                </a:cubicBezTo>
                <a:lnTo>
                  <a:pt x="35719" y="16669"/>
                </a:lnTo>
                <a:close/>
                <a:moveTo>
                  <a:pt x="116681" y="16669"/>
                </a:moveTo>
                <a:lnTo>
                  <a:pt x="116681" y="23813"/>
                </a:lnTo>
                <a:cubicBezTo>
                  <a:pt x="129838" y="23813"/>
                  <a:pt x="140494" y="34469"/>
                  <a:pt x="140494" y="47625"/>
                </a:cubicBezTo>
                <a:cubicBezTo>
                  <a:pt x="140494" y="52090"/>
                  <a:pt x="139273" y="56257"/>
                  <a:pt x="137160" y="59799"/>
                </a:cubicBezTo>
                <a:cubicBezTo>
                  <a:pt x="144810" y="63758"/>
                  <a:pt x="150019" y="71735"/>
                  <a:pt x="150019" y="80962"/>
                </a:cubicBezTo>
                <a:cubicBezTo>
                  <a:pt x="150019" y="88761"/>
                  <a:pt x="146268" y="95667"/>
                  <a:pt x="140494" y="100013"/>
                </a:cubicBezTo>
                <a:cubicBezTo>
                  <a:pt x="143470" y="104001"/>
                  <a:pt x="145256" y="108942"/>
                  <a:pt x="145256" y="114300"/>
                </a:cubicBezTo>
                <a:cubicBezTo>
                  <a:pt x="145256" y="127456"/>
                  <a:pt x="134600" y="138113"/>
                  <a:pt x="121444" y="138113"/>
                </a:cubicBezTo>
                <a:cubicBezTo>
                  <a:pt x="121235" y="138113"/>
                  <a:pt x="121057" y="138113"/>
                  <a:pt x="120848" y="138113"/>
                </a:cubicBezTo>
                <a:cubicBezTo>
                  <a:pt x="118735" y="146328"/>
                  <a:pt x="111264" y="152400"/>
                  <a:pt x="102394" y="152400"/>
                </a:cubicBezTo>
                <a:lnTo>
                  <a:pt x="92869" y="152400"/>
                </a:lnTo>
                <a:cubicBezTo>
                  <a:pt x="87600" y="152400"/>
                  <a:pt x="83344" y="148144"/>
                  <a:pt x="83344" y="142875"/>
                </a:cubicBezTo>
                <a:lnTo>
                  <a:pt x="83344" y="9525"/>
                </a:lnTo>
                <a:cubicBezTo>
                  <a:pt x="83344" y="4256"/>
                  <a:pt x="87600" y="0"/>
                  <a:pt x="92869" y="0"/>
                </a:cubicBezTo>
                <a:lnTo>
                  <a:pt x="100013" y="0"/>
                </a:lnTo>
                <a:cubicBezTo>
                  <a:pt x="109210" y="0"/>
                  <a:pt x="116681" y="7471"/>
                  <a:pt x="116681" y="16669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6" name="Text 14"/>
          <p:cNvSpPr/>
          <p:nvPr/>
        </p:nvSpPr>
        <p:spPr>
          <a:xfrm>
            <a:off x="883920" y="4808218"/>
            <a:ext cx="3171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National Knowledge Infrastructure Contributor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369838" y="1219200"/>
            <a:ext cx="6438900" cy="2247900"/>
          </a:xfrm>
          <a:custGeom>
            <a:avLst/>
            <a:gdLst/>
            <a:ahLst/>
            <a:cxnLst/>
            <a:rect l="l" t="t" r="r" b="b"/>
            <a:pathLst>
              <a:path w="6438900" h="2247900">
                <a:moveTo>
                  <a:pt x="38100" y="0"/>
                </a:moveTo>
                <a:lnTo>
                  <a:pt x="6362696" y="0"/>
                </a:lnTo>
                <a:cubicBezTo>
                  <a:pt x="6404782" y="0"/>
                  <a:pt x="6438900" y="34118"/>
                  <a:pt x="6438900" y="76204"/>
                </a:cubicBezTo>
                <a:lnTo>
                  <a:pt x="6438900" y="2171696"/>
                </a:lnTo>
                <a:cubicBezTo>
                  <a:pt x="6438900" y="2213782"/>
                  <a:pt x="6404782" y="2247900"/>
                  <a:pt x="6362696" y="2247900"/>
                </a:cubicBezTo>
                <a:lnTo>
                  <a:pt x="38100" y="2247900"/>
                </a:lnTo>
                <a:cubicBezTo>
                  <a:pt x="17072" y="2247900"/>
                  <a:pt x="0" y="2230828"/>
                  <a:pt x="0" y="2209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5369838" y="1219200"/>
            <a:ext cx="38100" cy="2247900"/>
          </a:xfrm>
          <a:custGeom>
            <a:avLst/>
            <a:gdLst/>
            <a:ahLst/>
            <a:cxnLst/>
            <a:rect l="l" t="t" r="r" b="b"/>
            <a:pathLst>
              <a:path w="38100" h="2247900">
                <a:moveTo>
                  <a:pt x="38100" y="0"/>
                </a:moveTo>
                <a:lnTo>
                  <a:pt x="38100" y="0"/>
                </a:lnTo>
                <a:lnTo>
                  <a:pt x="38100" y="2247900"/>
                </a:lnTo>
                <a:lnTo>
                  <a:pt x="38100" y="2247900"/>
                </a:lnTo>
                <a:cubicBezTo>
                  <a:pt x="17072" y="2247900"/>
                  <a:pt x="0" y="2230828"/>
                  <a:pt x="0" y="2209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9" name="Text 17"/>
          <p:cNvSpPr/>
          <p:nvPr/>
        </p:nvSpPr>
        <p:spPr>
          <a:xfrm>
            <a:off x="5541288" y="1371600"/>
            <a:ext cx="621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Research Contribution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560338" y="178308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1" name="Text 19"/>
          <p:cNvSpPr/>
          <p:nvPr/>
        </p:nvSpPr>
        <p:spPr>
          <a:xfrm>
            <a:off x="5769888" y="1752600"/>
            <a:ext cx="595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Creator of original national-scale governance, policy, and framework science architectures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560338" y="204978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3" name="Text 21"/>
          <p:cNvSpPr/>
          <p:nvPr/>
        </p:nvSpPr>
        <p:spPr>
          <a:xfrm>
            <a:off x="5769888" y="2019300"/>
            <a:ext cx="59531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Contributor to integrated governance intelligence, policy architecture, and strategic systems thinking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560338" y="250698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5" name="Text 23"/>
          <p:cNvSpPr/>
          <p:nvPr/>
        </p:nvSpPr>
        <p:spPr>
          <a:xfrm>
            <a:off x="5769888" y="2476500"/>
            <a:ext cx="59531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Developer of multi-domain framework science models spanning governance, technology, education, defense, and national development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560338" y="296418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7" name="Text 25"/>
          <p:cNvSpPr/>
          <p:nvPr/>
        </p:nvSpPr>
        <p:spPr>
          <a:xfrm>
            <a:off x="5769888" y="2933700"/>
            <a:ext cx="59531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Independent researcher committed to strengthening India's national governance, intellectual infrastructure, and civilizational continuity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369838" y="3619500"/>
            <a:ext cx="6438900" cy="1409700"/>
          </a:xfrm>
          <a:custGeom>
            <a:avLst/>
            <a:gdLst/>
            <a:ahLst/>
            <a:cxnLst/>
            <a:rect l="l" t="t" r="r" b="b"/>
            <a:pathLst>
              <a:path w="6438900" h="1409700">
                <a:moveTo>
                  <a:pt x="38100" y="0"/>
                </a:moveTo>
                <a:lnTo>
                  <a:pt x="6362706" y="0"/>
                </a:lnTo>
                <a:cubicBezTo>
                  <a:pt x="6404758" y="0"/>
                  <a:pt x="6438900" y="34142"/>
                  <a:pt x="6438900" y="76194"/>
                </a:cubicBezTo>
                <a:lnTo>
                  <a:pt x="6438900" y="1333506"/>
                </a:lnTo>
                <a:cubicBezTo>
                  <a:pt x="6438900" y="1375587"/>
                  <a:pt x="6404787" y="1409700"/>
                  <a:pt x="6362706" y="1409700"/>
                </a:cubicBez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5369838" y="3619500"/>
            <a:ext cx="38100" cy="1409700"/>
          </a:xfrm>
          <a:custGeom>
            <a:avLst/>
            <a:gdLst/>
            <a:ahLst/>
            <a:cxnLst/>
            <a:rect l="l" t="t" r="r" b="b"/>
            <a:pathLst>
              <a:path w="38100" h="1409700">
                <a:moveTo>
                  <a:pt x="38100" y="0"/>
                </a:moveTo>
                <a:lnTo>
                  <a:pt x="38100" y="0"/>
                </a:lnTo>
                <a:lnTo>
                  <a:pt x="38100" y="1409700"/>
                </a:lnTo>
                <a:lnTo>
                  <a:pt x="38100" y="1409700"/>
                </a:lnTo>
                <a:cubicBezTo>
                  <a:pt x="17072" y="1409700"/>
                  <a:pt x="0" y="1392628"/>
                  <a:pt x="0" y="1371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0" name="Text 28"/>
          <p:cNvSpPr/>
          <p:nvPr/>
        </p:nvSpPr>
        <p:spPr>
          <a:xfrm>
            <a:off x="5541288" y="3771900"/>
            <a:ext cx="621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Research Focus Areas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560338" y="41814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2169" y="1328"/>
                </a:moveTo>
                <a:cubicBezTo>
                  <a:pt x="64904" y="-443"/>
                  <a:pt x="68446" y="-443"/>
                  <a:pt x="71181" y="1328"/>
                </a:cubicBezTo>
                <a:lnTo>
                  <a:pt x="129521" y="38833"/>
                </a:lnTo>
                <a:cubicBezTo>
                  <a:pt x="132621" y="40838"/>
                  <a:pt x="134053" y="44641"/>
                  <a:pt x="133011" y="48183"/>
                </a:cubicBezTo>
                <a:cubicBezTo>
                  <a:pt x="131970" y="51725"/>
                  <a:pt x="128714" y="54173"/>
                  <a:pt x="125016" y="54173"/>
                </a:cubicBezTo>
                <a:lnTo>
                  <a:pt x="116681" y="54173"/>
                </a:lnTo>
                <a:lnTo>
                  <a:pt x="116681" y="108347"/>
                </a:lnTo>
                <a:lnTo>
                  <a:pt x="130016" y="118348"/>
                </a:lnTo>
                <a:cubicBezTo>
                  <a:pt x="132126" y="119911"/>
                  <a:pt x="133350" y="122385"/>
                  <a:pt x="133350" y="125016"/>
                </a:cubicBezTo>
                <a:cubicBezTo>
                  <a:pt x="133350" y="129626"/>
                  <a:pt x="129626" y="133350"/>
                  <a:pt x="125016" y="133350"/>
                </a:cubicBezTo>
                <a:lnTo>
                  <a:pt x="8334" y="133350"/>
                </a:lnTo>
                <a:cubicBezTo>
                  <a:pt x="3724" y="133350"/>
                  <a:pt x="0" y="129626"/>
                  <a:pt x="0" y="125016"/>
                </a:cubicBezTo>
                <a:cubicBezTo>
                  <a:pt x="0" y="122385"/>
                  <a:pt x="1224" y="119911"/>
                  <a:pt x="3334" y="118348"/>
                </a:cubicBezTo>
                <a:lnTo>
                  <a:pt x="16669" y="108347"/>
                </a:lnTo>
                <a:lnTo>
                  <a:pt x="16669" y="108347"/>
                </a:lnTo>
                <a:lnTo>
                  <a:pt x="16669" y="54173"/>
                </a:lnTo>
                <a:lnTo>
                  <a:pt x="8334" y="54173"/>
                </a:lnTo>
                <a:cubicBezTo>
                  <a:pt x="4636" y="54173"/>
                  <a:pt x="1380" y="51725"/>
                  <a:pt x="339" y="48183"/>
                </a:cubicBezTo>
                <a:cubicBezTo>
                  <a:pt x="-703" y="44641"/>
                  <a:pt x="729" y="40812"/>
                  <a:pt x="3829" y="38833"/>
                </a:cubicBezTo>
                <a:lnTo>
                  <a:pt x="62169" y="1328"/>
                </a:lnTo>
                <a:close/>
                <a:moveTo>
                  <a:pt x="87511" y="54173"/>
                </a:moveTo>
                <a:lnTo>
                  <a:pt x="87511" y="108347"/>
                </a:lnTo>
                <a:lnTo>
                  <a:pt x="104180" y="108347"/>
                </a:lnTo>
                <a:lnTo>
                  <a:pt x="104180" y="54173"/>
                </a:lnTo>
                <a:lnTo>
                  <a:pt x="87511" y="54173"/>
                </a:lnTo>
                <a:close/>
                <a:moveTo>
                  <a:pt x="58341" y="108347"/>
                </a:moveTo>
                <a:lnTo>
                  <a:pt x="75009" y="108347"/>
                </a:lnTo>
                <a:lnTo>
                  <a:pt x="75009" y="54173"/>
                </a:lnTo>
                <a:lnTo>
                  <a:pt x="58341" y="54173"/>
                </a:lnTo>
                <a:lnTo>
                  <a:pt x="58341" y="108347"/>
                </a:lnTo>
                <a:close/>
                <a:moveTo>
                  <a:pt x="29170" y="54173"/>
                </a:moveTo>
                <a:lnTo>
                  <a:pt x="29170" y="108347"/>
                </a:lnTo>
                <a:lnTo>
                  <a:pt x="45839" y="108347"/>
                </a:lnTo>
                <a:lnTo>
                  <a:pt x="45839" y="54173"/>
                </a:lnTo>
                <a:lnTo>
                  <a:pt x="29170" y="54173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2" name="Text 30"/>
          <p:cNvSpPr/>
          <p:nvPr/>
        </p:nvSpPr>
        <p:spPr>
          <a:xfrm>
            <a:off x="5784175" y="4152900"/>
            <a:ext cx="15430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Governance Architecture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648700" y="4181475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64591" y="22920"/>
                </a:moveTo>
                <a:lnTo>
                  <a:pt x="85427" y="22920"/>
                </a:lnTo>
                <a:lnTo>
                  <a:pt x="85427" y="35421"/>
                </a:lnTo>
                <a:lnTo>
                  <a:pt x="64591" y="35421"/>
                </a:lnTo>
                <a:lnTo>
                  <a:pt x="64591" y="22920"/>
                </a:lnTo>
                <a:close/>
                <a:moveTo>
                  <a:pt x="62508" y="8334"/>
                </a:moveTo>
                <a:cubicBezTo>
                  <a:pt x="55606" y="8334"/>
                  <a:pt x="50006" y="13934"/>
                  <a:pt x="50006" y="20836"/>
                </a:cubicBezTo>
                <a:lnTo>
                  <a:pt x="50006" y="37505"/>
                </a:lnTo>
                <a:cubicBezTo>
                  <a:pt x="50006" y="44407"/>
                  <a:pt x="55606" y="50006"/>
                  <a:pt x="62508" y="50006"/>
                </a:cubicBezTo>
                <a:lnTo>
                  <a:pt x="66675" y="50006"/>
                </a:lnTo>
                <a:lnTo>
                  <a:pt x="66675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33337" y="75009"/>
                </a:lnTo>
                <a:lnTo>
                  <a:pt x="33337" y="83344"/>
                </a:lnTo>
                <a:lnTo>
                  <a:pt x="29170" y="83344"/>
                </a:lnTo>
                <a:cubicBezTo>
                  <a:pt x="22268" y="83344"/>
                  <a:pt x="16669" y="88943"/>
                  <a:pt x="16669" y="95845"/>
                </a:cubicBezTo>
                <a:lnTo>
                  <a:pt x="16669" y="112514"/>
                </a:lnTo>
                <a:cubicBezTo>
                  <a:pt x="16669" y="119416"/>
                  <a:pt x="22268" y="125016"/>
                  <a:pt x="29170" y="125016"/>
                </a:cubicBezTo>
                <a:lnTo>
                  <a:pt x="54173" y="125016"/>
                </a:lnTo>
                <a:cubicBezTo>
                  <a:pt x="61075" y="125016"/>
                  <a:pt x="66675" y="119416"/>
                  <a:pt x="66675" y="112514"/>
                </a:cubicBezTo>
                <a:lnTo>
                  <a:pt x="66675" y="95845"/>
                </a:lnTo>
                <a:cubicBezTo>
                  <a:pt x="66675" y="88943"/>
                  <a:pt x="61075" y="83344"/>
                  <a:pt x="54173" y="83344"/>
                </a:cubicBezTo>
                <a:lnTo>
                  <a:pt x="50006" y="83344"/>
                </a:lnTo>
                <a:lnTo>
                  <a:pt x="50006" y="75009"/>
                </a:lnTo>
                <a:lnTo>
                  <a:pt x="100013" y="75009"/>
                </a:lnTo>
                <a:lnTo>
                  <a:pt x="100013" y="83344"/>
                </a:lnTo>
                <a:lnTo>
                  <a:pt x="95845" y="83344"/>
                </a:lnTo>
                <a:cubicBezTo>
                  <a:pt x="88943" y="83344"/>
                  <a:pt x="83344" y="88943"/>
                  <a:pt x="83344" y="95845"/>
                </a:cubicBezTo>
                <a:lnTo>
                  <a:pt x="83344" y="112514"/>
                </a:lnTo>
                <a:cubicBezTo>
                  <a:pt x="83344" y="119416"/>
                  <a:pt x="88943" y="125016"/>
                  <a:pt x="95845" y="125016"/>
                </a:cubicBezTo>
                <a:lnTo>
                  <a:pt x="120848" y="125016"/>
                </a:lnTo>
                <a:cubicBezTo>
                  <a:pt x="127750" y="125016"/>
                  <a:pt x="133350" y="119416"/>
                  <a:pt x="133350" y="112514"/>
                </a:cubicBezTo>
                <a:lnTo>
                  <a:pt x="133350" y="95845"/>
                </a:lnTo>
                <a:cubicBezTo>
                  <a:pt x="133350" y="88943"/>
                  <a:pt x="127750" y="83344"/>
                  <a:pt x="120848" y="83344"/>
                </a:cubicBezTo>
                <a:lnTo>
                  <a:pt x="116681" y="83344"/>
                </a:lnTo>
                <a:lnTo>
                  <a:pt x="116681" y="75009"/>
                </a:lnTo>
                <a:lnTo>
                  <a:pt x="141684" y="75009"/>
                </a:lnTo>
                <a:cubicBezTo>
                  <a:pt x="146294" y="75009"/>
                  <a:pt x="150019" y="71285"/>
                  <a:pt x="150019" y="66675"/>
                </a:cubicBezTo>
                <a:cubicBezTo>
                  <a:pt x="150019" y="62065"/>
                  <a:pt x="146294" y="58341"/>
                  <a:pt x="141684" y="58341"/>
                </a:cubicBezTo>
                <a:lnTo>
                  <a:pt x="83344" y="58341"/>
                </a:lnTo>
                <a:lnTo>
                  <a:pt x="83344" y="50006"/>
                </a:lnTo>
                <a:lnTo>
                  <a:pt x="87511" y="50006"/>
                </a:lnTo>
                <a:cubicBezTo>
                  <a:pt x="94413" y="50006"/>
                  <a:pt x="100013" y="44407"/>
                  <a:pt x="100013" y="37505"/>
                </a:cubicBezTo>
                <a:lnTo>
                  <a:pt x="100013" y="20836"/>
                </a:lnTo>
                <a:cubicBezTo>
                  <a:pt x="100013" y="13934"/>
                  <a:pt x="94413" y="8334"/>
                  <a:pt x="87511" y="8334"/>
                </a:cubicBezTo>
                <a:lnTo>
                  <a:pt x="62508" y="8334"/>
                </a:lnTo>
                <a:close/>
                <a:moveTo>
                  <a:pt x="116681" y="97929"/>
                </a:moveTo>
                <a:lnTo>
                  <a:pt x="118765" y="97929"/>
                </a:lnTo>
                <a:lnTo>
                  <a:pt x="118765" y="110430"/>
                </a:lnTo>
                <a:lnTo>
                  <a:pt x="97929" y="110430"/>
                </a:lnTo>
                <a:lnTo>
                  <a:pt x="97929" y="97929"/>
                </a:lnTo>
                <a:lnTo>
                  <a:pt x="116681" y="97929"/>
                </a:lnTo>
                <a:close/>
                <a:moveTo>
                  <a:pt x="50006" y="97929"/>
                </a:moveTo>
                <a:lnTo>
                  <a:pt x="52090" y="97929"/>
                </a:lnTo>
                <a:lnTo>
                  <a:pt x="52090" y="110430"/>
                </a:lnTo>
                <a:lnTo>
                  <a:pt x="31254" y="110430"/>
                </a:lnTo>
                <a:lnTo>
                  <a:pt x="31254" y="97929"/>
                </a:lnTo>
                <a:lnTo>
                  <a:pt x="50006" y="97929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4" name="Text 32"/>
          <p:cNvSpPr/>
          <p:nvPr/>
        </p:nvSpPr>
        <p:spPr>
          <a:xfrm>
            <a:off x="8880872" y="4152900"/>
            <a:ext cx="1257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Digital Infrastructure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552004" y="4448175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2502" y="50996"/>
                </a:moveTo>
                <a:lnTo>
                  <a:pt x="66988" y="73421"/>
                </a:lnTo>
                <a:cubicBezTo>
                  <a:pt x="69540" y="74462"/>
                  <a:pt x="72249" y="75009"/>
                  <a:pt x="75009" y="75009"/>
                </a:cubicBezTo>
                <a:cubicBezTo>
                  <a:pt x="77770" y="75009"/>
                  <a:pt x="80479" y="74462"/>
                  <a:pt x="83031" y="73421"/>
                </a:cubicBezTo>
                <a:lnTo>
                  <a:pt x="146164" y="47428"/>
                </a:lnTo>
                <a:cubicBezTo>
                  <a:pt x="148508" y="46464"/>
                  <a:pt x="150019" y="44198"/>
                  <a:pt x="150019" y="41672"/>
                </a:cubicBezTo>
                <a:cubicBezTo>
                  <a:pt x="150019" y="39146"/>
                  <a:pt x="148508" y="36880"/>
                  <a:pt x="146164" y="35916"/>
                </a:cubicBezTo>
                <a:lnTo>
                  <a:pt x="83031" y="9923"/>
                </a:lnTo>
                <a:cubicBezTo>
                  <a:pt x="80479" y="8881"/>
                  <a:pt x="77770" y="8334"/>
                  <a:pt x="75009" y="8334"/>
                </a:cubicBezTo>
                <a:cubicBezTo>
                  <a:pt x="72249" y="8334"/>
                  <a:pt x="69540" y="8881"/>
                  <a:pt x="66988" y="9923"/>
                </a:cubicBezTo>
                <a:lnTo>
                  <a:pt x="3855" y="35916"/>
                </a:lnTo>
                <a:cubicBezTo>
                  <a:pt x="1511" y="36880"/>
                  <a:pt x="0" y="39146"/>
                  <a:pt x="0" y="41672"/>
                </a:cubicBezTo>
                <a:lnTo>
                  <a:pt x="0" y="118765"/>
                </a:lnTo>
                <a:cubicBezTo>
                  <a:pt x="0" y="122229"/>
                  <a:pt x="2787" y="125016"/>
                  <a:pt x="6251" y="125016"/>
                </a:cubicBezTo>
                <a:cubicBezTo>
                  <a:pt x="9715" y="125016"/>
                  <a:pt x="12502" y="122229"/>
                  <a:pt x="12502" y="118765"/>
                </a:cubicBezTo>
                <a:lnTo>
                  <a:pt x="12502" y="50996"/>
                </a:lnTo>
                <a:close/>
                <a:moveTo>
                  <a:pt x="25003" y="69670"/>
                </a:moveTo>
                <a:lnTo>
                  <a:pt x="25003" y="100013"/>
                </a:lnTo>
                <a:cubicBezTo>
                  <a:pt x="25003" y="113816"/>
                  <a:pt x="47402" y="125016"/>
                  <a:pt x="75009" y="125016"/>
                </a:cubicBezTo>
                <a:cubicBezTo>
                  <a:pt x="102617" y="125016"/>
                  <a:pt x="125016" y="113816"/>
                  <a:pt x="125016" y="100013"/>
                </a:cubicBezTo>
                <a:lnTo>
                  <a:pt x="125016" y="69644"/>
                </a:lnTo>
                <a:lnTo>
                  <a:pt x="87797" y="84985"/>
                </a:lnTo>
                <a:cubicBezTo>
                  <a:pt x="83734" y="86651"/>
                  <a:pt x="79411" y="87511"/>
                  <a:pt x="75009" y="87511"/>
                </a:cubicBezTo>
                <a:cubicBezTo>
                  <a:pt x="70608" y="87511"/>
                  <a:pt x="66284" y="86651"/>
                  <a:pt x="62221" y="84985"/>
                </a:cubicBezTo>
                <a:lnTo>
                  <a:pt x="25003" y="69644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6" name="Text 34"/>
          <p:cNvSpPr/>
          <p:nvPr/>
        </p:nvSpPr>
        <p:spPr>
          <a:xfrm>
            <a:off x="5784175" y="4419600"/>
            <a:ext cx="1276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Knowledge Systems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657034" y="44481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67873" y="0"/>
                  <a:pt x="69071" y="260"/>
                  <a:pt x="70165" y="755"/>
                </a:cubicBezTo>
                <a:lnTo>
                  <a:pt x="119234" y="21565"/>
                </a:lnTo>
                <a:cubicBezTo>
                  <a:pt x="124964" y="23987"/>
                  <a:pt x="129235" y="29639"/>
                  <a:pt x="129209" y="36463"/>
                </a:cubicBezTo>
                <a:cubicBezTo>
                  <a:pt x="129079" y="62299"/>
                  <a:pt x="118452" y="109571"/>
                  <a:pt x="73577" y="131058"/>
                </a:cubicBezTo>
                <a:cubicBezTo>
                  <a:pt x="69227" y="133142"/>
                  <a:pt x="64175" y="133142"/>
                  <a:pt x="59825" y="131058"/>
                </a:cubicBezTo>
                <a:cubicBezTo>
                  <a:pt x="14924" y="109571"/>
                  <a:pt x="4323" y="62299"/>
                  <a:pt x="4193" y="36463"/>
                </a:cubicBezTo>
                <a:cubicBezTo>
                  <a:pt x="4167" y="29639"/>
                  <a:pt x="8439" y="23987"/>
                  <a:pt x="14168" y="21565"/>
                </a:cubicBezTo>
                <a:lnTo>
                  <a:pt x="63211" y="755"/>
                </a:lnTo>
                <a:cubicBezTo>
                  <a:pt x="64305" y="260"/>
                  <a:pt x="65477" y="0"/>
                  <a:pt x="66675" y="0"/>
                </a:cubicBezTo>
                <a:close/>
                <a:moveTo>
                  <a:pt x="66675" y="17398"/>
                </a:moveTo>
                <a:lnTo>
                  <a:pt x="66675" y="115874"/>
                </a:lnTo>
                <a:cubicBezTo>
                  <a:pt x="102617" y="98476"/>
                  <a:pt x="112280" y="59929"/>
                  <a:pt x="112514" y="36854"/>
                </a:cubicBezTo>
                <a:lnTo>
                  <a:pt x="66675" y="17424"/>
                </a:lnTo>
                <a:lnTo>
                  <a:pt x="66675" y="17424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8" name="Text 36"/>
          <p:cNvSpPr/>
          <p:nvPr/>
        </p:nvSpPr>
        <p:spPr>
          <a:xfrm>
            <a:off x="8880872" y="4419600"/>
            <a:ext cx="1228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Strategic Autonomy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560338" y="47148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16669" y="12059"/>
                  <a:pt x="12944" y="8334"/>
                  <a:pt x="8334" y="8334"/>
                </a:cubicBezTo>
                <a:cubicBezTo>
                  <a:pt x="3724" y="8334"/>
                  <a:pt x="0" y="12059"/>
                  <a:pt x="0" y="16669"/>
                </a:cubicBezTo>
                <a:lnTo>
                  <a:pt x="0" y="104180"/>
                </a:lnTo>
                <a:cubicBezTo>
                  <a:pt x="0" y="115692"/>
                  <a:pt x="9324" y="125016"/>
                  <a:pt x="20836" y="125016"/>
                </a:cubicBezTo>
                <a:lnTo>
                  <a:pt x="125016" y="125016"/>
                </a:lnTo>
                <a:cubicBezTo>
                  <a:pt x="129626" y="125016"/>
                  <a:pt x="133350" y="121291"/>
                  <a:pt x="133350" y="116681"/>
                </a:cubicBezTo>
                <a:cubicBezTo>
                  <a:pt x="133350" y="112071"/>
                  <a:pt x="129626" y="108347"/>
                  <a:pt x="125016" y="108347"/>
                </a:cubicBezTo>
                <a:lnTo>
                  <a:pt x="20836" y="108347"/>
                </a:lnTo>
                <a:cubicBezTo>
                  <a:pt x="18544" y="108347"/>
                  <a:pt x="16669" y="106472"/>
                  <a:pt x="16669" y="104180"/>
                </a:cubicBezTo>
                <a:lnTo>
                  <a:pt x="16669" y="16669"/>
                </a:lnTo>
                <a:close/>
                <a:moveTo>
                  <a:pt x="122567" y="39224"/>
                </a:moveTo>
                <a:cubicBezTo>
                  <a:pt x="125823" y="35968"/>
                  <a:pt x="125823" y="30681"/>
                  <a:pt x="122567" y="27425"/>
                </a:cubicBezTo>
                <a:cubicBezTo>
                  <a:pt x="119312" y="24170"/>
                  <a:pt x="114025" y="24170"/>
                  <a:pt x="110769" y="27425"/>
                </a:cubicBezTo>
                <a:lnTo>
                  <a:pt x="83344" y="54877"/>
                </a:lnTo>
                <a:lnTo>
                  <a:pt x="68394" y="39953"/>
                </a:lnTo>
                <a:cubicBezTo>
                  <a:pt x="65138" y="36697"/>
                  <a:pt x="59851" y="36697"/>
                  <a:pt x="56596" y="39953"/>
                </a:cubicBezTo>
                <a:lnTo>
                  <a:pt x="31592" y="64956"/>
                </a:lnTo>
                <a:cubicBezTo>
                  <a:pt x="28337" y="68212"/>
                  <a:pt x="28337" y="73499"/>
                  <a:pt x="31592" y="76754"/>
                </a:cubicBezTo>
                <a:cubicBezTo>
                  <a:pt x="34848" y="80010"/>
                  <a:pt x="40135" y="80010"/>
                  <a:pt x="43391" y="76754"/>
                </a:cubicBezTo>
                <a:lnTo>
                  <a:pt x="62508" y="57637"/>
                </a:lnTo>
                <a:lnTo>
                  <a:pt x="77458" y="72587"/>
                </a:lnTo>
                <a:cubicBezTo>
                  <a:pt x="80713" y="75843"/>
                  <a:pt x="86000" y="75843"/>
                  <a:pt x="89256" y="72587"/>
                </a:cubicBezTo>
                <a:lnTo>
                  <a:pt x="122593" y="3925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40" name="Text 38"/>
          <p:cNvSpPr/>
          <p:nvPr/>
        </p:nvSpPr>
        <p:spPr>
          <a:xfrm>
            <a:off x="5784175" y="4686300"/>
            <a:ext cx="1200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Policy Optimization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657034" y="471487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91652" y="72926"/>
                </a:moveTo>
                <a:lnTo>
                  <a:pt x="41932" y="72926"/>
                </a:lnTo>
                <a:cubicBezTo>
                  <a:pt x="42688" y="89725"/>
                  <a:pt x="46412" y="105195"/>
                  <a:pt x="51699" y="116525"/>
                </a:cubicBezTo>
                <a:cubicBezTo>
                  <a:pt x="54668" y="122906"/>
                  <a:pt x="57872" y="127412"/>
                  <a:pt x="60841" y="130173"/>
                </a:cubicBezTo>
                <a:cubicBezTo>
                  <a:pt x="63758" y="132907"/>
                  <a:pt x="65763" y="133350"/>
                  <a:pt x="66805" y="133350"/>
                </a:cubicBezTo>
                <a:cubicBezTo>
                  <a:pt x="67847" y="133350"/>
                  <a:pt x="69852" y="132907"/>
                  <a:pt x="72770" y="130173"/>
                </a:cubicBezTo>
                <a:cubicBezTo>
                  <a:pt x="75739" y="127412"/>
                  <a:pt x="78942" y="122880"/>
                  <a:pt x="81911" y="116525"/>
                </a:cubicBezTo>
                <a:cubicBezTo>
                  <a:pt x="87198" y="105195"/>
                  <a:pt x="90923" y="89725"/>
                  <a:pt x="91678" y="72926"/>
                </a:cubicBezTo>
                <a:close/>
                <a:moveTo>
                  <a:pt x="41906" y="60424"/>
                </a:moveTo>
                <a:lnTo>
                  <a:pt x="91626" y="60424"/>
                </a:lnTo>
                <a:cubicBezTo>
                  <a:pt x="90897" y="43625"/>
                  <a:pt x="87172" y="28155"/>
                  <a:pt x="81885" y="16825"/>
                </a:cubicBezTo>
                <a:cubicBezTo>
                  <a:pt x="78916" y="10470"/>
                  <a:pt x="75713" y="5938"/>
                  <a:pt x="72743" y="3177"/>
                </a:cubicBezTo>
                <a:cubicBezTo>
                  <a:pt x="69826" y="443"/>
                  <a:pt x="67821" y="0"/>
                  <a:pt x="66779" y="0"/>
                </a:cubicBezTo>
                <a:cubicBezTo>
                  <a:pt x="65737" y="0"/>
                  <a:pt x="63732" y="443"/>
                  <a:pt x="60815" y="3177"/>
                </a:cubicBezTo>
                <a:cubicBezTo>
                  <a:pt x="57846" y="5938"/>
                  <a:pt x="54642" y="10470"/>
                  <a:pt x="51673" y="16825"/>
                </a:cubicBezTo>
                <a:cubicBezTo>
                  <a:pt x="46386" y="28155"/>
                  <a:pt x="42662" y="43625"/>
                  <a:pt x="41906" y="60424"/>
                </a:cubicBezTo>
                <a:close/>
                <a:moveTo>
                  <a:pt x="29405" y="60424"/>
                </a:moveTo>
                <a:cubicBezTo>
                  <a:pt x="30316" y="38130"/>
                  <a:pt x="36072" y="17424"/>
                  <a:pt x="44485" y="3829"/>
                </a:cubicBezTo>
                <a:cubicBezTo>
                  <a:pt x="20497" y="12319"/>
                  <a:pt x="2839" y="34171"/>
                  <a:pt x="391" y="60424"/>
                </a:cubicBezTo>
                <a:lnTo>
                  <a:pt x="29405" y="60424"/>
                </a:lnTo>
                <a:close/>
                <a:moveTo>
                  <a:pt x="391" y="72926"/>
                </a:moveTo>
                <a:cubicBezTo>
                  <a:pt x="2839" y="99179"/>
                  <a:pt x="20497" y="121031"/>
                  <a:pt x="44485" y="129521"/>
                </a:cubicBezTo>
                <a:cubicBezTo>
                  <a:pt x="36072" y="115926"/>
                  <a:pt x="30316" y="95220"/>
                  <a:pt x="29405" y="72926"/>
                </a:cubicBezTo>
                <a:lnTo>
                  <a:pt x="391" y="72926"/>
                </a:lnTo>
                <a:close/>
                <a:moveTo>
                  <a:pt x="104154" y="72926"/>
                </a:moveTo>
                <a:cubicBezTo>
                  <a:pt x="103242" y="95220"/>
                  <a:pt x="97486" y="115926"/>
                  <a:pt x="89074" y="129521"/>
                </a:cubicBezTo>
                <a:cubicBezTo>
                  <a:pt x="113061" y="121005"/>
                  <a:pt x="130719" y="99179"/>
                  <a:pt x="133168" y="72926"/>
                </a:cubicBezTo>
                <a:lnTo>
                  <a:pt x="104154" y="72926"/>
                </a:lnTo>
                <a:close/>
                <a:moveTo>
                  <a:pt x="133168" y="60424"/>
                </a:moveTo>
                <a:cubicBezTo>
                  <a:pt x="130719" y="34171"/>
                  <a:pt x="113061" y="12319"/>
                  <a:pt x="89074" y="3829"/>
                </a:cubicBezTo>
                <a:cubicBezTo>
                  <a:pt x="97486" y="17424"/>
                  <a:pt x="103242" y="38130"/>
                  <a:pt x="104154" y="60424"/>
                </a:cubicBezTo>
                <a:lnTo>
                  <a:pt x="133168" y="60424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42" name="Text 40"/>
          <p:cNvSpPr/>
          <p:nvPr/>
        </p:nvSpPr>
        <p:spPr>
          <a:xfrm>
            <a:off x="8880872" y="4686300"/>
            <a:ext cx="114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Positioning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354598" y="5185410"/>
            <a:ext cx="6456045" cy="769620"/>
          </a:xfrm>
          <a:custGeom>
            <a:avLst/>
            <a:gdLst/>
            <a:ahLst/>
            <a:cxnLst/>
            <a:rect l="l" t="t" r="r" b="b"/>
            <a:pathLst>
              <a:path w="6456045" h="769620">
                <a:moveTo>
                  <a:pt x="76200" y="0"/>
                </a:moveTo>
                <a:lnTo>
                  <a:pt x="6379845" y="0"/>
                </a:lnTo>
                <a:cubicBezTo>
                  <a:pt x="6421929" y="0"/>
                  <a:pt x="6456045" y="34116"/>
                  <a:pt x="6456045" y="76200"/>
                </a:cubicBezTo>
                <a:lnTo>
                  <a:pt x="6456045" y="693420"/>
                </a:lnTo>
                <a:cubicBezTo>
                  <a:pt x="6456045" y="735504"/>
                  <a:pt x="6421929" y="769620"/>
                  <a:pt x="6379845" y="769620"/>
                </a:cubicBezTo>
                <a:lnTo>
                  <a:pt x="76200" y="769620"/>
                </a:lnTo>
                <a:cubicBezTo>
                  <a:pt x="34116" y="769620"/>
                  <a:pt x="0" y="735504"/>
                  <a:pt x="0" y="6934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5666184" y="537971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0" y="64294"/>
                </a:moveTo>
                <a:cubicBezTo>
                  <a:pt x="0" y="44559"/>
                  <a:pt x="15984" y="28575"/>
                  <a:pt x="35719" y="28575"/>
                </a:cubicBezTo>
                <a:lnTo>
                  <a:pt x="38100" y="28575"/>
                </a:lnTo>
                <a:cubicBezTo>
                  <a:pt x="43369" y="28575"/>
                  <a:pt x="47625" y="32831"/>
                  <a:pt x="47625" y="38100"/>
                </a:cubicBezTo>
                <a:cubicBezTo>
                  <a:pt x="47625" y="43369"/>
                  <a:pt x="43369" y="47625"/>
                  <a:pt x="38100" y="47625"/>
                </a:cubicBezTo>
                <a:lnTo>
                  <a:pt x="35719" y="47625"/>
                </a:lnTo>
                <a:cubicBezTo>
                  <a:pt x="26521" y="47625"/>
                  <a:pt x="19050" y="55096"/>
                  <a:pt x="19050" y="64294"/>
                </a:cubicBezTo>
                <a:lnTo>
                  <a:pt x="19050" y="66675"/>
                </a:lnTo>
                <a:lnTo>
                  <a:pt x="38100" y="66675"/>
                </a:lnTo>
                <a:cubicBezTo>
                  <a:pt x="48607" y="66675"/>
                  <a:pt x="57150" y="75218"/>
                  <a:pt x="57150" y="85725"/>
                </a:cubicBezTo>
                <a:lnTo>
                  <a:pt x="57150" y="104775"/>
                </a:lnTo>
                <a:cubicBezTo>
                  <a:pt x="57150" y="115282"/>
                  <a:pt x="48607" y="123825"/>
                  <a:pt x="38100" y="123825"/>
                </a:cubicBezTo>
                <a:lnTo>
                  <a:pt x="19050" y="123825"/>
                </a:lnTo>
                <a:cubicBezTo>
                  <a:pt x="8543" y="123825"/>
                  <a:pt x="0" y="115282"/>
                  <a:pt x="0" y="104775"/>
                </a:cubicBezTo>
                <a:lnTo>
                  <a:pt x="0" y="64294"/>
                </a:lnTo>
                <a:close/>
                <a:moveTo>
                  <a:pt x="76200" y="64294"/>
                </a:moveTo>
                <a:cubicBezTo>
                  <a:pt x="76200" y="44559"/>
                  <a:pt x="92184" y="28575"/>
                  <a:pt x="111919" y="28575"/>
                </a:cubicBezTo>
                <a:lnTo>
                  <a:pt x="114300" y="28575"/>
                </a:lnTo>
                <a:cubicBezTo>
                  <a:pt x="119569" y="28575"/>
                  <a:pt x="123825" y="32831"/>
                  <a:pt x="123825" y="38100"/>
                </a:cubicBezTo>
                <a:cubicBezTo>
                  <a:pt x="123825" y="43369"/>
                  <a:pt x="119569" y="47625"/>
                  <a:pt x="114300" y="47625"/>
                </a:cubicBezTo>
                <a:lnTo>
                  <a:pt x="111919" y="47625"/>
                </a:lnTo>
                <a:cubicBezTo>
                  <a:pt x="102721" y="47625"/>
                  <a:pt x="95250" y="55096"/>
                  <a:pt x="95250" y="64294"/>
                </a:cubicBezTo>
                <a:lnTo>
                  <a:pt x="95250" y="66675"/>
                </a:lnTo>
                <a:lnTo>
                  <a:pt x="114300" y="66675"/>
                </a:lnTo>
                <a:cubicBezTo>
                  <a:pt x="124807" y="66675"/>
                  <a:pt x="133350" y="75218"/>
                  <a:pt x="133350" y="85725"/>
                </a:cubicBezTo>
                <a:lnTo>
                  <a:pt x="133350" y="104775"/>
                </a:lnTo>
                <a:cubicBezTo>
                  <a:pt x="133350" y="115282"/>
                  <a:pt x="124807" y="123825"/>
                  <a:pt x="114300" y="123825"/>
                </a:cubicBezTo>
                <a:lnTo>
                  <a:pt x="95250" y="123825"/>
                </a:lnTo>
                <a:cubicBezTo>
                  <a:pt x="84743" y="123825"/>
                  <a:pt x="76200" y="115282"/>
                  <a:pt x="76200" y="104775"/>
                </a:cubicBezTo>
                <a:lnTo>
                  <a:pt x="76200" y="64294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5" name="Text 43"/>
          <p:cNvSpPr/>
          <p:nvPr/>
        </p:nvSpPr>
        <p:spPr>
          <a:xfrm>
            <a:off x="5720358" y="5341618"/>
            <a:ext cx="59721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8F9FA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Dedicated to Bharat's continued rise as a knowledge superpower, civilizational leader, and globally respected nation.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84810" y="6115056"/>
            <a:ext cx="11418570" cy="617220"/>
          </a:xfrm>
          <a:custGeom>
            <a:avLst/>
            <a:gdLst/>
            <a:ahLst/>
            <a:cxnLst/>
            <a:rect l="l" t="t" r="r" b="b"/>
            <a:pathLst>
              <a:path w="11418570" h="617220">
                <a:moveTo>
                  <a:pt x="76202" y="0"/>
                </a:moveTo>
                <a:lnTo>
                  <a:pt x="11342368" y="0"/>
                </a:lnTo>
                <a:cubicBezTo>
                  <a:pt x="11384453" y="0"/>
                  <a:pt x="11418570" y="34117"/>
                  <a:pt x="11418570" y="76202"/>
                </a:cubicBezTo>
                <a:lnTo>
                  <a:pt x="11418570" y="541018"/>
                </a:lnTo>
                <a:cubicBezTo>
                  <a:pt x="11418570" y="583103"/>
                  <a:pt x="11384453" y="617220"/>
                  <a:pt x="11342368" y="617220"/>
                </a:cubicBezTo>
                <a:lnTo>
                  <a:pt x="76202" y="617220"/>
                </a:lnTo>
                <a:cubicBezTo>
                  <a:pt x="34117" y="617220"/>
                  <a:pt x="0" y="583103"/>
                  <a:pt x="0" y="54101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908685" y="6263646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0" y="16669"/>
                </a:moveTo>
                <a:cubicBezTo>
                  <a:pt x="0" y="7475"/>
                  <a:pt x="7475" y="0"/>
                  <a:pt x="16669" y="0"/>
                </a:cubicBezTo>
                <a:lnTo>
                  <a:pt x="55606" y="0"/>
                </a:lnTo>
                <a:cubicBezTo>
                  <a:pt x="60034" y="0"/>
                  <a:pt x="64279" y="1745"/>
                  <a:pt x="67404" y="4870"/>
                </a:cubicBezTo>
                <a:lnTo>
                  <a:pt x="95142" y="32634"/>
                </a:lnTo>
                <a:cubicBezTo>
                  <a:pt x="98267" y="35760"/>
                  <a:pt x="100013" y="40005"/>
                  <a:pt x="100013" y="44433"/>
                </a:cubicBezTo>
                <a:lnTo>
                  <a:pt x="100013" y="116681"/>
                </a:lnTo>
                <a:cubicBezTo>
                  <a:pt x="100013" y="125875"/>
                  <a:pt x="92538" y="133350"/>
                  <a:pt x="83344" y="133350"/>
                </a:cubicBezTo>
                <a:lnTo>
                  <a:pt x="16669" y="133350"/>
                </a:lnTo>
                <a:cubicBezTo>
                  <a:pt x="7475" y="133350"/>
                  <a:pt x="0" y="125875"/>
                  <a:pt x="0" y="116681"/>
                </a:cubicBezTo>
                <a:lnTo>
                  <a:pt x="0" y="16669"/>
                </a:lnTo>
                <a:close/>
                <a:moveTo>
                  <a:pt x="54173" y="15236"/>
                </a:moveTo>
                <a:lnTo>
                  <a:pt x="54173" y="39588"/>
                </a:lnTo>
                <a:cubicBezTo>
                  <a:pt x="54173" y="43052"/>
                  <a:pt x="56960" y="45839"/>
                  <a:pt x="60424" y="45839"/>
                </a:cubicBezTo>
                <a:lnTo>
                  <a:pt x="84776" y="45839"/>
                </a:lnTo>
                <a:lnTo>
                  <a:pt x="54173" y="15236"/>
                </a:lnTo>
                <a:close/>
                <a:moveTo>
                  <a:pt x="31254" y="66675"/>
                </a:moveTo>
                <a:cubicBezTo>
                  <a:pt x="27790" y="66675"/>
                  <a:pt x="25003" y="69462"/>
                  <a:pt x="25003" y="72926"/>
                </a:cubicBezTo>
                <a:cubicBezTo>
                  <a:pt x="25003" y="76390"/>
                  <a:pt x="27790" y="79177"/>
                  <a:pt x="31254" y="79177"/>
                </a:cubicBezTo>
                <a:lnTo>
                  <a:pt x="68759" y="79177"/>
                </a:lnTo>
                <a:cubicBezTo>
                  <a:pt x="72223" y="79177"/>
                  <a:pt x="75009" y="76390"/>
                  <a:pt x="75009" y="72926"/>
                </a:cubicBezTo>
                <a:cubicBezTo>
                  <a:pt x="75009" y="69462"/>
                  <a:pt x="72223" y="66675"/>
                  <a:pt x="68759" y="66675"/>
                </a:cubicBezTo>
                <a:lnTo>
                  <a:pt x="31254" y="66675"/>
                </a:lnTo>
                <a:close/>
                <a:moveTo>
                  <a:pt x="31254" y="91678"/>
                </a:moveTo>
                <a:cubicBezTo>
                  <a:pt x="27790" y="91678"/>
                  <a:pt x="25003" y="94465"/>
                  <a:pt x="25003" y="97929"/>
                </a:cubicBezTo>
                <a:cubicBezTo>
                  <a:pt x="25003" y="101393"/>
                  <a:pt x="27790" y="104180"/>
                  <a:pt x="31254" y="104180"/>
                </a:cubicBezTo>
                <a:lnTo>
                  <a:pt x="68759" y="104180"/>
                </a:lnTo>
                <a:cubicBezTo>
                  <a:pt x="72223" y="104180"/>
                  <a:pt x="75009" y="101393"/>
                  <a:pt x="75009" y="97929"/>
                </a:cubicBezTo>
                <a:cubicBezTo>
                  <a:pt x="75009" y="94465"/>
                  <a:pt x="72223" y="91678"/>
                  <a:pt x="68759" y="91678"/>
                </a:cubicBezTo>
                <a:lnTo>
                  <a:pt x="31254" y="91678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48" name="Text 46"/>
          <p:cNvSpPr/>
          <p:nvPr/>
        </p:nvSpPr>
        <p:spPr>
          <a:xfrm>
            <a:off x="698182" y="6233164"/>
            <a:ext cx="110204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Strategic Presentation: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This document represents an independent intellectual contribution to India's governance, institutional strengthening, and future global leadership — synthesizing government data, policy architecture, and original framework science into a unified national strategic document.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s7qpyqgboansi/final_vision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A192F">
                  <a:alpha val="95000"/>
                </a:srgbClr>
              </a:gs>
              <a:gs pos="50000">
                <a:srgbClr val="0A192F">
                  <a:alpha val="90000"/>
                </a:srgbClr>
              </a:gs>
              <a:gs pos="100000">
                <a:srgbClr val="0A192F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4943594" y="341827"/>
            <a:ext cx="2303145" cy="388620"/>
          </a:xfrm>
          <a:custGeom>
            <a:avLst/>
            <a:gdLst/>
            <a:ahLst/>
            <a:cxnLst/>
            <a:rect l="l" t="t" r="r" b="b"/>
            <a:pathLst>
              <a:path w="2303145" h="388620">
                <a:moveTo>
                  <a:pt x="194310" y="0"/>
                </a:moveTo>
                <a:lnTo>
                  <a:pt x="2108835" y="0"/>
                </a:lnTo>
                <a:cubicBezTo>
                  <a:pt x="2216149" y="0"/>
                  <a:pt x="2303145" y="86996"/>
                  <a:pt x="2303145" y="194310"/>
                </a:cubicBezTo>
                <a:lnTo>
                  <a:pt x="2303145" y="194310"/>
                </a:lnTo>
                <a:cubicBezTo>
                  <a:pt x="2303145" y="301624"/>
                  <a:pt x="2216149" y="388620"/>
                  <a:pt x="2108835" y="388620"/>
                </a:cubicBezTo>
                <a:lnTo>
                  <a:pt x="194310" y="388620"/>
                </a:lnTo>
                <a:cubicBezTo>
                  <a:pt x="86996" y="388620"/>
                  <a:pt x="0" y="301624"/>
                  <a:pt x="0" y="194310"/>
                </a:cubicBezTo>
                <a:lnTo>
                  <a:pt x="0" y="194310"/>
                </a:lnTo>
                <a:cubicBezTo>
                  <a:pt x="0" y="86996"/>
                  <a:pt x="86996" y="0"/>
                  <a:pt x="194310" y="0"/>
                </a:cubicBezTo>
                <a:close/>
              </a:path>
            </a:pathLst>
          </a:custGeom>
          <a:solidFill>
            <a:srgbClr val="FF9933">
              <a:alpha val="20000"/>
            </a:srgbClr>
          </a:solidFill>
          <a:ln w="10160">
            <a:solidFill>
              <a:srgbClr val="FF9933">
                <a:alpha val="50196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137904" y="421844"/>
            <a:ext cx="1914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spc="6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STRATEGIC SUMMARY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66700" y="886662"/>
            <a:ext cx="116586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The Path Forward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86400" y="1610562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8" name="Shape 5"/>
          <p:cNvSpPr/>
          <p:nvPr/>
        </p:nvSpPr>
        <p:spPr>
          <a:xfrm>
            <a:off x="1238250" y="2029662"/>
            <a:ext cx="9734550" cy="1143000"/>
          </a:xfrm>
          <a:custGeom>
            <a:avLst/>
            <a:gdLst/>
            <a:ahLst/>
            <a:cxnLst/>
            <a:rect l="l" t="t" r="r" b="b"/>
            <a:pathLst>
              <a:path w="9734550" h="1143000">
                <a:moveTo>
                  <a:pt x="38100" y="0"/>
                </a:moveTo>
                <a:lnTo>
                  <a:pt x="9658346" y="0"/>
                </a:lnTo>
                <a:cubicBezTo>
                  <a:pt x="9700432" y="0"/>
                  <a:pt x="9734550" y="34118"/>
                  <a:pt x="9734550" y="76204"/>
                </a:cubicBezTo>
                <a:lnTo>
                  <a:pt x="9734550" y="1066796"/>
                </a:lnTo>
                <a:cubicBezTo>
                  <a:pt x="9734550" y="1108882"/>
                  <a:pt x="9700432" y="1143000"/>
                  <a:pt x="9658346" y="1143000"/>
                </a:cubicBez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1238250" y="2029662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3810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0" name="Text 7"/>
          <p:cNvSpPr/>
          <p:nvPr/>
        </p:nvSpPr>
        <p:spPr>
          <a:xfrm>
            <a:off x="1409700" y="2182062"/>
            <a:ext cx="9496425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India's governance transformation represents the most comprehensive democratic governance evolution in recorded history.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From civilizational roots to digital leadership, from policy paralysis to execution excellence, India has established a new governance paradigm that synthesizes ancient wisdom with cutting-edge technology.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223010" y="3326491"/>
            <a:ext cx="3141345" cy="1398270"/>
          </a:xfrm>
          <a:custGeom>
            <a:avLst/>
            <a:gdLst/>
            <a:ahLst/>
            <a:cxnLst/>
            <a:rect l="l" t="t" r="r" b="b"/>
            <a:pathLst>
              <a:path w="3141345" h="1398270">
                <a:moveTo>
                  <a:pt x="76206" y="0"/>
                </a:moveTo>
                <a:lnTo>
                  <a:pt x="3065139" y="0"/>
                </a:lnTo>
                <a:cubicBezTo>
                  <a:pt x="3107198" y="0"/>
                  <a:pt x="3141345" y="34147"/>
                  <a:pt x="3141345" y="76206"/>
                </a:cubicBezTo>
                <a:lnTo>
                  <a:pt x="3141345" y="1322064"/>
                </a:lnTo>
                <a:cubicBezTo>
                  <a:pt x="3141345" y="1364152"/>
                  <a:pt x="3107227" y="1398270"/>
                  <a:pt x="3065139" y="1398270"/>
                </a:cubicBezTo>
                <a:lnTo>
                  <a:pt x="76206" y="1398270"/>
                </a:lnTo>
                <a:cubicBezTo>
                  <a:pt x="34118" y="1398270"/>
                  <a:pt x="0" y="1364152"/>
                  <a:pt x="0" y="1322064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2653427" y="3482699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33220" y="2846"/>
                </a:moveTo>
                <a:cubicBezTo>
                  <a:pt x="139080" y="-949"/>
                  <a:pt x="146670" y="-949"/>
                  <a:pt x="152530" y="2846"/>
                </a:cubicBezTo>
                <a:lnTo>
                  <a:pt x="277546" y="83214"/>
                </a:lnTo>
                <a:cubicBezTo>
                  <a:pt x="284187" y="87511"/>
                  <a:pt x="287257" y="95659"/>
                  <a:pt x="285024" y="103250"/>
                </a:cubicBezTo>
                <a:cubicBezTo>
                  <a:pt x="282792" y="110840"/>
                  <a:pt x="275816" y="116086"/>
                  <a:pt x="267891" y="116086"/>
                </a:cubicBezTo>
                <a:lnTo>
                  <a:pt x="250031" y="116086"/>
                </a:lnTo>
                <a:lnTo>
                  <a:pt x="250031" y="232172"/>
                </a:lnTo>
                <a:lnTo>
                  <a:pt x="278606" y="253603"/>
                </a:lnTo>
                <a:cubicBezTo>
                  <a:pt x="283127" y="256952"/>
                  <a:pt x="285750" y="262254"/>
                  <a:pt x="285750" y="267891"/>
                </a:cubicBezTo>
                <a:cubicBezTo>
                  <a:pt x="285750" y="277769"/>
                  <a:pt x="277769" y="285750"/>
                  <a:pt x="267891" y="285750"/>
                </a:cubicBezTo>
                <a:lnTo>
                  <a:pt x="17859" y="285750"/>
                </a:lnTo>
                <a:cubicBezTo>
                  <a:pt x="7981" y="285750"/>
                  <a:pt x="0" y="277769"/>
                  <a:pt x="0" y="267891"/>
                </a:cubicBezTo>
                <a:cubicBezTo>
                  <a:pt x="0" y="262254"/>
                  <a:pt x="2623" y="256952"/>
                  <a:pt x="7144" y="253603"/>
                </a:cubicBezTo>
                <a:lnTo>
                  <a:pt x="35719" y="232172"/>
                </a:lnTo>
                <a:lnTo>
                  <a:pt x="35719" y="232172"/>
                </a:lnTo>
                <a:lnTo>
                  <a:pt x="35719" y="116086"/>
                </a:lnTo>
                <a:lnTo>
                  <a:pt x="17859" y="116086"/>
                </a:lnTo>
                <a:cubicBezTo>
                  <a:pt x="9934" y="116086"/>
                  <a:pt x="2958" y="110840"/>
                  <a:pt x="726" y="103250"/>
                </a:cubicBezTo>
                <a:cubicBezTo>
                  <a:pt x="-1507" y="95659"/>
                  <a:pt x="1563" y="87455"/>
                  <a:pt x="8204" y="83214"/>
                </a:cubicBezTo>
                <a:lnTo>
                  <a:pt x="133220" y="2846"/>
                </a:lnTo>
                <a:close/>
                <a:moveTo>
                  <a:pt x="187523" y="116086"/>
                </a:moveTo>
                <a:lnTo>
                  <a:pt x="187523" y="232172"/>
                </a:lnTo>
                <a:lnTo>
                  <a:pt x="223242" y="232172"/>
                </a:lnTo>
                <a:lnTo>
                  <a:pt x="223242" y="116086"/>
                </a:lnTo>
                <a:lnTo>
                  <a:pt x="187523" y="116086"/>
                </a:lnTo>
                <a:close/>
                <a:moveTo>
                  <a:pt x="125016" y="232172"/>
                </a:moveTo>
                <a:lnTo>
                  <a:pt x="160734" y="232172"/>
                </a:lnTo>
                <a:lnTo>
                  <a:pt x="160734" y="116086"/>
                </a:lnTo>
                <a:lnTo>
                  <a:pt x="125016" y="116086"/>
                </a:lnTo>
                <a:lnTo>
                  <a:pt x="125016" y="232172"/>
                </a:lnTo>
                <a:close/>
                <a:moveTo>
                  <a:pt x="62508" y="116086"/>
                </a:moveTo>
                <a:lnTo>
                  <a:pt x="62508" y="232172"/>
                </a:lnTo>
                <a:lnTo>
                  <a:pt x="98227" y="232172"/>
                </a:lnTo>
                <a:lnTo>
                  <a:pt x="98227" y="116086"/>
                </a:lnTo>
                <a:lnTo>
                  <a:pt x="62508" y="116086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3" name="Text 10"/>
          <p:cNvSpPr/>
          <p:nvPr/>
        </p:nvSpPr>
        <p:spPr>
          <a:xfrm>
            <a:off x="1336358" y="3844649"/>
            <a:ext cx="2914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Civilizational Foundation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345883" y="4187549"/>
            <a:ext cx="2895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5,000 years of governance heritage informing modern systems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524970" y="3326491"/>
            <a:ext cx="3141345" cy="1398270"/>
          </a:xfrm>
          <a:custGeom>
            <a:avLst/>
            <a:gdLst/>
            <a:ahLst/>
            <a:cxnLst/>
            <a:rect l="l" t="t" r="r" b="b"/>
            <a:pathLst>
              <a:path w="3141345" h="1398270">
                <a:moveTo>
                  <a:pt x="76206" y="0"/>
                </a:moveTo>
                <a:lnTo>
                  <a:pt x="3065139" y="0"/>
                </a:lnTo>
                <a:cubicBezTo>
                  <a:pt x="3107198" y="0"/>
                  <a:pt x="3141345" y="34147"/>
                  <a:pt x="3141345" y="76206"/>
                </a:cubicBezTo>
                <a:lnTo>
                  <a:pt x="3141345" y="1322064"/>
                </a:lnTo>
                <a:cubicBezTo>
                  <a:pt x="3141345" y="1364152"/>
                  <a:pt x="3107227" y="1398270"/>
                  <a:pt x="3065139" y="1398270"/>
                </a:cubicBezTo>
                <a:lnTo>
                  <a:pt x="76206" y="1398270"/>
                </a:lnTo>
                <a:cubicBezTo>
                  <a:pt x="34118" y="1398270"/>
                  <a:pt x="0" y="1364152"/>
                  <a:pt x="0" y="1322064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5955387" y="3482699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71438" y="178594"/>
                </a:moveTo>
                <a:lnTo>
                  <a:pt x="13674" y="178594"/>
                </a:lnTo>
                <a:cubicBezTo>
                  <a:pt x="-223" y="178594"/>
                  <a:pt x="-8762" y="163469"/>
                  <a:pt x="-1619" y="151526"/>
                </a:cubicBezTo>
                <a:lnTo>
                  <a:pt x="27905" y="102301"/>
                </a:lnTo>
                <a:cubicBezTo>
                  <a:pt x="32761" y="94208"/>
                  <a:pt x="41467" y="89297"/>
                  <a:pt x="50899" y="89297"/>
                </a:cubicBezTo>
                <a:lnTo>
                  <a:pt x="103919" y="89297"/>
                </a:lnTo>
                <a:cubicBezTo>
                  <a:pt x="146391" y="17357"/>
                  <a:pt x="209736" y="13729"/>
                  <a:pt x="252096" y="19924"/>
                </a:cubicBezTo>
                <a:cubicBezTo>
                  <a:pt x="259240" y="20985"/>
                  <a:pt x="264821" y="26566"/>
                  <a:pt x="265826" y="33654"/>
                </a:cubicBezTo>
                <a:cubicBezTo>
                  <a:pt x="272021" y="76014"/>
                  <a:pt x="268393" y="139359"/>
                  <a:pt x="196453" y="181831"/>
                </a:cubicBezTo>
                <a:lnTo>
                  <a:pt x="196453" y="234851"/>
                </a:lnTo>
                <a:cubicBezTo>
                  <a:pt x="196453" y="244283"/>
                  <a:pt x="191542" y="252989"/>
                  <a:pt x="183449" y="257845"/>
                </a:cubicBezTo>
                <a:lnTo>
                  <a:pt x="134224" y="287369"/>
                </a:lnTo>
                <a:cubicBezTo>
                  <a:pt x="122337" y="294512"/>
                  <a:pt x="107156" y="285917"/>
                  <a:pt x="107156" y="272076"/>
                </a:cubicBezTo>
                <a:lnTo>
                  <a:pt x="107156" y="214313"/>
                </a:lnTo>
                <a:cubicBezTo>
                  <a:pt x="107156" y="194611"/>
                  <a:pt x="91139" y="178594"/>
                  <a:pt x="71438" y="178594"/>
                </a:cubicBezTo>
                <a:lnTo>
                  <a:pt x="71382" y="178594"/>
                </a:lnTo>
                <a:close/>
                <a:moveTo>
                  <a:pt x="223242" y="89297"/>
                </a:moveTo>
                <a:cubicBezTo>
                  <a:pt x="223242" y="74512"/>
                  <a:pt x="211238" y="62508"/>
                  <a:pt x="196453" y="62508"/>
                </a:cubicBezTo>
                <a:cubicBezTo>
                  <a:pt x="181668" y="62508"/>
                  <a:pt x="169664" y="74512"/>
                  <a:pt x="169664" y="89297"/>
                </a:cubicBezTo>
                <a:cubicBezTo>
                  <a:pt x="169664" y="104082"/>
                  <a:pt x="181668" y="116086"/>
                  <a:pt x="196453" y="116086"/>
                </a:cubicBezTo>
                <a:cubicBezTo>
                  <a:pt x="211238" y="116086"/>
                  <a:pt x="223242" y="104082"/>
                  <a:pt x="223242" y="89297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7" name="Text 14"/>
          <p:cNvSpPr/>
          <p:nvPr/>
        </p:nvSpPr>
        <p:spPr>
          <a:xfrm>
            <a:off x="4638318" y="3844649"/>
            <a:ext cx="2914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Digital Leadership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647843" y="4187549"/>
            <a:ext cx="2895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World's most comprehensive Digital Public Infrastructure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7826931" y="3326491"/>
            <a:ext cx="3141345" cy="1398270"/>
          </a:xfrm>
          <a:custGeom>
            <a:avLst/>
            <a:gdLst/>
            <a:ahLst/>
            <a:cxnLst/>
            <a:rect l="l" t="t" r="r" b="b"/>
            <a:pathLst>
              <a:path w="3141345" h="1398270">
                <a:moveTo>
                  <a:pt x="76206" y="0"/>
                </a:moveTo>
                <a:lnTo>
                  <a:pt x="3065139" y="0"/>
                </a:lnTo>
                <a:cubicBezTo>
                  <a:pt x="3107198" y="0"/>
                  <a:pt x="3141345" y="34147"/>
                  <a:pt x="3141345" y="76206"/>
                </a:cubicBezTo>
                <a:lnTo>
                  <a:pt x="3141345" y="1322064"/>
                </a:lnTo>
                <a:cubicBezTo>
                  <a:pt x="3141345" y="1364152"/>
                  <a:pt x="3107227" y="1398270"/>
                  <a:pt x="3065139" y="1398270"/>
                </a:cubicBezTo>
                <a:lnTo>
                  <a:pt x="76206" y="1398270"/>
                </a:lnTo>
                <a:cubicBezTo>
                  <a:pt x="34118" y="1398270"/>
                  <a:pt x="0" y="1364152"/>
                  <a:pt x="0" y="1322064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9257467" y="3482699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96397" y="156270"/>
                </a:moveTo>
                <a:lnTo>
                  <a:pt x="89855" y="156270"/>
                </a:lnTo>
                <a:cubicBezTo>
                  <a:pt x="91473" y="192267"/>
                  <a:pt x="99454" y="225419"/>
                  <a:pt x="110784" y="249696"/>
                </a:cubicBezTo>
                <a:cubicBezTo>
                  <a:pt x="117146" y="263370"/>
                  <a:pt x="124011" y="273025"/>
                  <a:pt x="130373" y="278941"/>
                </a:cubicBezTo>
                <a:cubicBezTo>
                  <a:pt x="136624" y="284801"/>
                  <a:pt x="140922" y="285750"/>
                  <a:pt x="143154" y="285750"/>
                </a:cubicBezTo>
                <a:cubicBezTo>
                  <a:pt x="145386" y="285750"/>
                  <a:pt x="149684" y="284801"/>
                  <a:pt x="155935" y="278941"/>
                </a:cubicBezTo>
                <a:cubicBezTo>
                  <a:pt x="162297" y="273025"/>
                  <a:pt x="169162" y="263314"/>
                  <a:pt x="175524" y="249696"/>
                </a:cubicBezTo>
                <a:cubicBezTo>
                  <a:pt x="186854" y="225419"/>
                  <a:pt x="194835" y="192267"/>
                  <a:pt x="196453" y="156270"/>
                </a:cubicBezTo>
                <a:close/>
                <a:moveTo>
                  <a:pt x="89799" y="129480"/>
                </a:moveTo>
                <a:lnTo>
                  <a:pt x="196342" y="129480"/>
                </a:lnTo>
                <a:cubicBezTo>
                  <a:pt x="194779" y="93483"/>
                  <a:pt x="186798" y="60331"/>
                  <a:pt x="175468" y="36054"/>
                </a:cubicBezTo>
                <a:cubicBezTo>
                  <a:pt x="169106" y="22436"/>
                  <a:pt x="162241" y="12725"/>
                  <a:pt x="155879" y="6809"/>
                </a:cubicBezTo>
                <a:cubicBezTo>
                  <a:pt x="149628" y="949"/>
                  <a:pt x="145331" y="0"/>
                  <a:pt x="143098" y="0"/>
                </a:cubicBezTo>
                <a:cubicBezTo>
                  <a:pt x="140866" y="0"/>
                  <a:pt x="136568" y="949"/>
                  <a:pt x="130318" y="6809"/>
                </a:cubicBezTo>
                <a:cubicBezTo>
                  <a:pt x="123955" y="12725"/>
                  <a:pt x="117091" y="22436"/>
                  <a:pt x="110728" y="36054"/>
                </a:cubicBezTo>
                <a:cubicBezTo>
                  <a:pt x="99399" y="60331"/>
                  <a:pt x="91418" y="93483"/>
                  <a:pt x="89799" y="129480"/>
                </a:cubicBezTo>
                <a:close/>
                <a:moveTo>
                  <a:pt x="63010" y="129480"/>
                </a:moveTo>
                <a:cubicBezTo>
                  <a:pt x="64963" y="81707"/>
                  <a:pt x="77298" y="37337"/>
                  <a:pt x="95324" y="8204"/>
                </a:cubicBezTo>
                <a:cubicBezTo>
                  <a:pt x="43923" y="26398"/>
                  <a:pt x="6083" y="73223"/>
                  <a:pt x="837" y="129480"/>
                </a:cubicBezTo>
                <a:lnTo>
                  <a:pt x="63010" y="129480"/>
                </a:lnTo>
                <a:close/>
                <a:moveTo>
                  <a:pt x="837" y="156270"/>
                </a:moveTo>
                <a:cubicBezTo>
                  <a:pt x="6083" y="212527"/>
                  <a:pt x="43923" y="259352"/>
                  <a:pt x="95324" y="277546"/>
                </a:cubicBezTo>
                <a:cubicBezTo>
                  <a:pt x="77298" y="248413"/>
                  <a:pt x="64963" y="204043"/>
                  <a:pt x="63010" y="156270"/>
                </a:cubicBezTo>
                <a:lnTo>
                  <a:pt x="837" y="156270"/>
                </a:lnTo>
                <a:close/>
                <a:moveTo>
                  <a:pt x="223186" y="156270"/>
                </a:moveTo>
                <a:cubicBezTo>
                  <a:pt x="221233" y="204043"/>
                  <a:pt x="208899" y="248413"/>
                  <a:pt x="190872" y="277546"/>
                </a:cubicBezTo>
                <a:cubicBezTo>
                  <a:pt x="242274" y="259296"/>
                  <a:pt x="280113" y="212527"/>
                  <a:pt x="285359" y="156270"/>
                </a:cubicBezTo>
                <a:lnTo>
                  <a:pt x="223186" y="156270"/>
                </a:lnTo>
                <a:close/>
                <a:moveTo>
                  <a:pt x="285359" y="129480"/>
                </a:moveTo>
                <a:cubicBezTo>
                  <a:pt x="280113" y="73223"/>
                  <a:pt x="242274" y="26398"/>
                  <a:pt x="190872" y="8204"/>
                </a:cubicBezTo>
                <a:cubicBezTo>
                  <a:pt x="208899" y="37337"/>
                  <a:pt x="221233" y="81707"/>
                  <a:pt x="223186" y="129480"/>
                </a:cubicBezTo>
                <a:lnTo>
                  <a:pt x="285359" y="12948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1" name="Text 18"/>
          <p:cNvSpPr/>
          <p:nvPr/>
        </p:nvSpPr>
        <p:spPr>
          <a:xfrm>
            <a:off x="7940278" y="3844649"/>
            <a:ext cx="2914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Global Impact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7949803" y="4187549"/>
            <a:ext cx="28956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50+ countries adopting India Stack, G20 leadership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1223010" y="4884777"/>
            <a:ext cx="9742170" cy="874395"/>
          </a:xfrm>
          <a:custGeom>
            <a:avLst/>
            <a:gdLst/>
            <a:ahLst/>
            <a:cxnLst/>
            <a:rect l="l" t="t" r="r" b="b"/>
            <a:pathLst>
              <a:path w="9742170" h="874395">
                <a:moveTo>
                  <a:pt x="76204" y="0"/>
                </a:moveTo>
                <a:lnTo>
                  <a:pt x="9665966" y="0"/>
                </a:lnTo>
                <a:cubicBezTo>
                  <a:pt x="9708053" y="0"/>
                  <a:pt x="9742170" y="34117"/>
                  <a:pt x="9742170" y="76204"/>
                </a:cubicBezTo>
                <a:lnTo>
                  <a:pt x="9742170" y="798191"/>
                </a:lnTo>
                <a:cubicBezTo>
                  <a:pt x="9742170" y="840278"/>
                  <a:pt x="9708053" y="874395"/>
                  <a:pt x="9665966" y="874395"/>
                </a:cubicBezTo>
                <a:lnTo>
                  <a:pt x="76204" y="874395"/>
                </a:lnTo>
                <a:cubicBezTo>
                  <a:pt x="34117" y="874395"/>
                  <a:pt x="0" y="840278"/>
                  <a:pt x="0" y="79819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1336358" y="5040985"/>
            <a:ext cx="95154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3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foundation is set for India to emerge as a Viksit Bharat by 2047</a:t>
            </a:r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a developed, prosperous, and globally leading nation that demonstrates how democracy, diversity, and development can coexist and reinforce each other at scale.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162050" y="5910625"/>
            <a:ext cx="986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8F9FA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Jai Hind.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181100" y="6291504"/>
            <a:ext cx="982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Bharat Mata Ki Jai.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3940" y="436728"/>
            <a:ext cx="36394" cy="436728"/>
          </a:xfrm>
          <a:custGeom>
            <a:avLst/>
            <a:gdLst/>
            <a:ahLst/>
            <a:cxnLst/>
            <a:rect l="l" t="t" r="r" b="b"/>
            <a:pathLst>
              <a:path w="36394" h="436728">
                <a:moveTo>
                  <a:pt x="0" y="0"/>
                </a:moveTo>
                <a:lnTo>
                  <a:pt x="36394" y="0"/>
                </a:lnTo>
                <a:lnTo>
                  <a:pt x="36394" y="436728"/>
                </a:lnTo>
                <a:lnTo>
                  <a:pt x="0" y="436728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09516" y="363940"/>
            <a:ext cx="7979391" cy="21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6" b="1" spc="57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EXECUTIVE SUMMARY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9516" y="582304"/>
            <a:ext cx="8070376" cy="3639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79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India's Governance Transformation: The Macro Picture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63940" y="1055427"/>
            <a:ext cx="11546006" cy="5368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9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 has undergone the most comprehensive governance transformation in any democracy in recorded history during 2014–2025.</a:t>
            </a:r>
            <a:pPr>
              <a:lnSpc>
                <a:spcPct val="140000"/>
              </a:lnSpc>
            </a:pPr>
            <a:r>
              <a:rPr lang="en-US" sz="129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This strategic overview presents the foundational shifts across institutional, technological, economic, and social domains.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2137" y="1769660"/>
            <a:ext cx="5641075" cy="1328382"/>
          </a:xfrm>
          <a:custGeom>
            <a:avLst/>
            <a:gdLst/>
            <a:ahLst/>
            <a:cxnLst/>
            <a:rect l="l" t="t" r="r" b="b"/>
            <a:pathLst>
              <a:path w="5641075" h="1328382">
                <a:moveTo>
                  <a:pt x="36394" y="0"/>
                </a:moveTo>
                <a:lnTo>
                  <a:pt x="5568293" y="0"/>
                </a:lnTo>
                <a:cubicBezTo>
                  <a:pt x="5608489" y="0"/>
                  <a:pt x="5641075" y="32586"/>
                  <a:pt x="5641075" y="72782"/>
                </a:cubicBezTo>
                <a:lnTo>
                  <a:pt x="5641075" y="1255600"/>
                </a:lnTo>
                <a:cubicBezTo>
                  <a:pt x="5641075" y="1295796"/>
                  <a:pt x="5608489" y="1328382"/>
                  <a:pt x="5568293" y="1328382"/>
                </a:cubicBez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82137" y="1769660"/>
            <a:ext cx="36394" cy="1328382"/>
          </a:xfrm>
          <a:custGeom>
            <a:avLst/>
            <a:gdLst/>
            <a:ahLst/>
            <a:cxnLst/>
            <a:rect l="l" t="t" r="r" b="b"/>
            <a:pathLst>
              <a:path w="36394" h="1328382">
                <a:moveTo>
                  <a:pt x="36394" y="0"/>
                </a:moveTo>
                <a:lnTo>
                  <a:pt x="36394" y="0"/>
                </a:lnTo>
                <a:lnTo>
                  <a:pt x="36394" y="1328382"/>
                </a:ln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8" name="Shape 6"/>
          <p:cNvSpPr/>
          <p:nvPr/>
        </p:nvSpPr>
        <p:spPr>
          <a:xfrm>
            <a:off x="545910" y="1915236"/>
            <a:ext cx="363940" cy="363940"/>
          </a:xfrm>
          <a:custGeom>
            <a:avLst/>
            <a:gdLst/>
            <a:ahLst/>
            <a:cxnLst/>
            <a:rect l="l" t="t" r="r" b="b"/>
            <a:pathLst>
              <a:path w="363940" h="363940">
                <a:moveTo>
                  <a:pt x="72788" y="0"/>
                </a:moveTo>
                <a:lnTo>
                  <a:pt x="291152" y="0"/>
                </a:lnTo>
                <a:cubicBezTo>
                  <a:pt x="331352" y="0"/>
                  <a:pt x="363940" y="32588"/>
                  <a:pt x="363940" y="72788"/>
                </a:cubicBezTo>
                <a:lnTo>
                  <a:pt x="363940" y="291152"/>
                </a:lnTo>
                <a:cubicBezTo>
                  <a:pt x="363940" y="331352"/>
                  <a:pt x="331352" y="363940"/>
                  <a:pt x="291152" y="363940"/>
                </a:cubicBezTo>
                <a:lnTo>
                  <a:pt x="72788" y="363940"/>
                </a:lnTo>
                <a:cubicBezTo>
                  <a:pt x="32588" y="363940"/>
                  <a:pt x="0" y="331352"/>
                  <a:pt x="0" y="291152"/>
                </a:cubicBezTo>
                <a:lnTo>
                  <a:pt x="0" y="72788"/>
                </a:lnTo>
                <a:cubicBezTo>
                  <a:pt x="0" y="32615"/>
                  <a:pt x="32615" y="0"/>
                  <a:pt x="72788" y="0"/>
                </a:cubicBezTo>
                <a:close/>
              </a:path>
            </a:pathLst>
          </a:custGeom>
          <a:solidFill>
            <a:srgbClr val="FF9933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648269" y="2015319"/>
            <a:ext cx="163773" cy="163773"/>
          </a:xfrm>
          <a:custGeom>
            <a:avLst/>
            <a:gdLst/>
            <a:ahLst/>
            <a:cxnLst/>
            <a:rect l="l" t="t" r="r" b="b"/>
            <a:pathLst>
              <a:path w="163773" h="163773">
                <a:moveTo>
                  <a:pt x="40943" y="102358"/>
                </a:moveTo>
                <a:lnTo>
                  <a:pt x="7837" y="102358"/>
                </a:lnTo>
                <a:cubicBezTo>
                  <a:pt x="-128" y="102358"/>
                  <a:pt x="-5022" y="93690"/>
                  <a:pt x="-928" y="86845"/>
                </a:cubicBezTo>
                <a:lnTo>
                  <a:pt x="15993" y="58632"/>
                </a:lnTo>
                <a:cubicBezTo>
                  <a:pt x="18776" y="53994"/>
                  <a:pt x="23766" y="51179"/>
                  <a:pt x="29172" y="51179"/>
                </a:cubicBezTo>
                <a:lnTo>
                  <a:pt x="59560" y="51179"/>
                </a:lnTo>
                <a:cubicBezTo>
                  <a:pt x="83902" y="9948"/>
                  <a:pt x="120207" y="7869"/>
                  <a:pt x="144485" y="11419"/>
                </a:cubicBezTo>
                <a:cubicBezTo>
                  <a:pt x="148579" y="12027"/>
                  <a:pt x="151778" y="15226"/>
                  <a:pt x="152354" y="19288"/>
                </a:cubicBezTo>
                <a:cubicBezTo>
                  <a:pt x="155904" y="43566"/>
                  <a:pt x="153825" y="79871"/>
                  <a:pt x="112594" y="104213"/>
                </a:cubicBezTo>
                <a:lnTo>
                  <a:pt x="112594" y="134601"/>
                </a:lnTo>
                <a:cubicBezTo>
                  <a:pt x="112594" y="140007"/>
                  <a:pt x="109779" y="144997"/>
                  <a:pt x="105141" y="147780"/>
                </a:cubicBezTo>
                <a:lnTo>
                  <a:pt x="76929" y="164701"/>
                </a:lnTo>
                <a:cubicBezTo>
                  <a:pt x="70115" y="168795"/>
                  <a:pt x="61415" y="163869"/>
                  <a:pt x="61415" y="155936"/>
                </a:cubicBezTo>
                <a:lnTo>
                  <a:pt x="61415" y="122830"/>
                </a:lnTo>
                <a:cubicBezTo>
                  <a:pt x="61415" y="111538"/>
                  <a:pt x="52235" y="102358"/>
                  <a:pt x="40943" y="102358"/>
                </a:cubicBezTo>
                <a:lnTo>
                  <a:pt x="40911" y="102358"/>
                </a:lnTo>
                <a:close/>
                <a:moveTo>
                  <a:pt x="127948" y="51179"/>
                </a:moveTo>
                <a:cubicBezTo>
                  <a:pt x="127948" y="42705"/>
                  <a:pt x="121068" y="35825"/>
                  <a:pt x="112594" y="35825"/>
                </a:cubicBezTo>
                <a:cubicBezTo>
                  <a:pt x="104120" y="35825"/>
                  <a:pt x="97240" y="42705"/>
                  <a:pt x="97240" y="51179"/>
                </a:cubicBezTo>
                <a:cubicBezTo>
                  <a:pt x="97240" y="59653"/>
                  <a:pt x="104120" y="66533"/>
                  <a:pt x="112594" y="66533"/>
                </a:cubicBezTo>
                <a:cubicBezTo>
                  <a:pt x="121068" y="66533"/>
                  <a:pt x="127948" y="59653"/>
                  <a:pt x="127948" y="51179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0" name="Text 8"/>
          <p:cNvSpPr/>
          <p:nvPr/>
        </p:nvSpPr>
        <p:spPr>
          <a:xfrm>
            <a:off x="1019033" y="1915236"/>
            <a:ext cx="4940490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Scheme Architecture Overhaul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19033" y="2242782"/>
            <a:ext cx="4931391" cy="709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500+ central government schemes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redesigned, launched, or scaled with mission-mode execution, saturation coverage targets, and real-time monitoring capabilities.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88919" y="1769660"/>
            <a:ext cx="5641075" cy="1328382"/>
          </a:xfrm>
          <a:custGeom>
            <a:avLst/>
            <a:gdLst/>
            <a:ahLst/>
            <a:cxnLst/>
            <a:rect l="l" t="t" r="r" b="b"/>
            <a:pathLst>
              <a:path w="5641075" h="1328382">
                <a:moveTo>
                  <a:pt x="36394" y="0"/>
                </a:moveTo>
                <a:lnTo>
                  <a:pt x="5568293" y="0"/>
                </a:lnTo>
                <a:cubicBezTo>
                  <a:pt x="5608489" y="0"/>
                  <a:pt x="5641075" y="32586"/>
                  <a:pt x="5641075" y="72782"/>
                </a:cubicBezTo>
                <a:lnTo>
                  <a:pt x="5641075" y="1255600"/>
                </a:lnTo>
                <a:cubicBezTo>
                  <a:pt x="5641075" y="1295796"/>
                  <a:pt x="5608489" y="1328382"/>
                  <a:pt x="5568293" y="1328382"/>
                </a:cubicBez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6188919" y="1769660"/>
            <a:ext cx="36394" cy="1328382"/>
          </a:xfrm>
          <a:custGeom>
            <a:avLst/>
            <a:gdLst/>
            <a:ahLst/>
            <a:cxnLst/>
            <a:rect l="l" t="t" r="r" b="b"/>
            <a:pathLst>
              <a:path w="36394" h="1328382">
                <a:moveTo>
                  <a:pt x="36394" y="0"/>
                </a:moveTo>
                <a:lnTo>
                  <a:pt x="36394" y="0"/>
                </a:lnTo>
                <a:lnTo>
                  <a:pt x="36394" y="1328382"/>
                </a:ln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4" name="Shape 12"/>
          <p:cNvSpPr/>
          <p:nvPr/>
        </p:nvSpPr>
        <p:spPr>
          <a:xfrm>
            <a:off x="6352692" y="2033516"/>
            <a:ext cx="363940" cy="363940"/>
          </a:xfrm>
          <a:custGeom>
            <a:avLst/>
            <a:gdLst/>
            <a:ahLst/>
            <a:cxnLst/>
            <a:rect l="l" t="t" r="r" b="b"/>
            <a:pathLst>
              <a:path w="363940" h="363940">
                <a:moveTo>
                  <a:pt x="72788" y="0"/>
                </a:moveTo>
                <a:lnTo>
                  <a:pt x="291152" y="0"/>
                </a:lnTo>
                <a:cubicBezTo>
                  <a:pt x="331352" y="0"/>
                  <a:pt x="363940" y="32588"/>
                  <a:pt x="363940" y="72788"/>
                </a:cubicBezTo>
                <a:lnTo>
                  <a:pt x="363940" y="291152"/>
                </a:lnTo>
                <a:cubicBezTo>
                  <a:pt x="363940" y="331352"/>
                  <a:pt x="331352" y="363940"/>
                  <a:pt x="291152" y="363940"/>
                </a:cubicBezTo>
                <a:lnTo>
                  <a:pt x="72788" y="363940"/>
                </a:lnTo>
                <a:cubicBezTo>
                  <a:pt x="32588" y="363940"/>
                  <a:pt x="0" y="331352"/>
                  <a:pt x="0" y="291152"/>
                </a:cubicBezTo>
                <a:lnTo>
                  <a:pt x="0" y="72788"/>
                </a:lnTo>
                <a:cubicBezTo>
                  <a:pt x="0" y="32615"/>
                  <a:pt x="32615" y="0"/>
                  <a:pt x="72788" y="0"/>
                </a:cubicBezTo>
                <a:close/>
              </a:path>
            </a:pathLst>
          </a:custGeom>
          <a:solidFill>
            <a:srgbClr val="B8860B">
              <a:alpha val="20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444814" y="2133600"/>
            <a:ext cx="184245" cy="163773"/>
          </a:xfrm>
          <a:custGeom>
            <a:avLst/>
            <a:gdLst/>
            <a:ahLst/>
            <a:cxnLst/>
            <a:rect l="l" t="t" r="r" b="b"/>
            <a:pathLst>
              <a:path w="184245" h="163773">
                <a:moveTo>
                  <a:pt x="79328" y="28149"/>
                </a:moveTo>
                <a:lnTo>
                  <a:pt x="104917" y="28149"/>
                </a:lnTo>
                <a:lnTo>
                  <a:pt x="104917" y="43502"/>
                </a:lnTo>
                <a:lnTo>
                  <a:pt x="79328" y="43502"/>
                </a:lnTo>
                <a:lnTo>
                  <a:pt x="79328" y="28149"/>
                </a:lnTo>
                <a:close/>
                <a:moveTo>
                  <a:pt x="76769" y="10236"/>
                </a:moveTo>
                <a:cubicBezTo>
                  <a:pt x="68292" y="10236"/>
                  <a:pt x="61415" y="17113"/>
                  <a:pt x="61415" y="25590"/>
                </a:cubicBezTo>
                <a:lnTo>
                  <a:pt x="61415" y="46061"/>
                </a:lnTo>
                <a:cubicBezTo>
                  <a:pt x="61415" y="54538"/>
                  <a:pt x="68292" y="61415"/>
                  <a:pt x="76769" y="61415"/>
                </a:cubicBezTo>
                <a:lnTo>
                  <a:pt x="81887" y="61415"/>
                </a:lnTo>
                <a:lnTo>
                  <a:pt x="81887" y="71651"/>
                </a:lnTo>
                <a:lnTo>
                  <a:pt x="10236" y="71651"/>
                </a:lnTo>
                <a:cubicBezTo>
                  <a:pt x="4574" y="71651"/>
                  <a:pt x="0" y="76225"/>
                  <a:pt x="0" y="81887"/>
                </a:cubicBezTo>
                <a:cubicBezTo>
                  <a:pt x="0" y="87548"/>
                  <a:pt x="4574" y="92122"/>
                  <a:pt x="10236" y="92122"/>
                </a:cubicBezTo>
                <a:lnTo>
                  <a:pt x="40943" y="92122"/>
                </a:lnTo>
                <a:lnTo>
                  <a:pt x="40943" y="102358"/>
                </a:lnTo>
                <a:lnTo>
                  <a:pt x="35825" y="102358"/>
                </a:lnTo>
                <a:cubicBezTo>
                  <a:pt x="27349" y="102358"/>
                  <a:pt x="20472" y="109235"/>
                  <a:pt x="20472" y="117712"/>
                </a:cubicBezTo>
                <a:lnTo>
                  <a:pt x="20472" y="138184"/>
                </a:lnTo>
                <a:cubicBezTo>
                  <a:pt x="20472" y="146660"/>
                  <a:pt x="27349" y="153537"/>
                  <a:pt x="35825" y="153537"/>
                </a:cubicBezTo>
                <a:lnTo>
                  <a:pt x="66533" y="153537"/>
                </a:lnTo>
                <a:cubicBezTo>
                  <a:pt x="75009" y="153537"/>
                  <a:pt x="81887" y="146660"/>
                  <a:pt x="81887" y="138184"/>
                </a:cubicBezTo>
                <a:lnTo>
                  <a:pt x="81887" y="117712"/>
                </a:lnTo>
                <a:cubicBezTo>
                  <a:pt x="81887" y="109235"/>
                  <a:pt x="75009" y="102358"/>
                  <a:pt x="66533" y="102358"/>
                </a:cubicBezTo>
                <a:lnTo>
                  <a:pt x="61415" y="102358"/>
                </a:lnTo>
                <a:lnTo>
                  <a:pt x="61415" y="92122"/>
                </a:lnTo>
                <a:lnTo>
                  <a:pt x="122830" y="92122"/>
                </a:lnTo>
                <a:lnTo>
                  <a:pt x="122830" y="102358"/>
                </a:lnTo>
                <a:lnTo>
                  <a:pt x="117712" y="102358"/>
                </a:lnTo>
                <a:cubicBezTo>
                  <a:pt x="109235" y="102358"/>
                  <a:pt x="102358" y="109235"/>
                  <a:pt x="102358" y="117712"/>
                </a:cubicBezTo>
                <a:lnTo>
                  <a:pt x="102358" y="138184"/>
                </a:lnTo>
                <a:cubicBezTo>
                  <a:pt x="102358" y="146660"/>
                  <a:pt x="109235" y="153537"/>
                  <a:pt x="117712" y="153537"/>
                </a:cubicBezTo>
                <a:lnTo>
                  <a:pt x="148419" y="153537"/>
                </a:lnTo>
                <a:cubicBezTo>
                  <a:pt x="156896" y="153537"/>
                  <a:pt x="163773" y="146660"/>
                  <a:pt x="163773" y="138184"/>
                </a:cubicBezTo>
                <a:lnTo>
                  <a:pt x="163773" y="117712"/>
                </a:lnTo>
                <a:cubicBezTo>
                  <a:pt x="163773" y="109235"/>
                  <a:pt x="156896" y="102358"/>
                  <a:pt x="148419" y="102358"/>
                </a:cubicBezTo>
                <a:lnTo>
                  <a:pt x="143301" y="102358"/>
                </a:lnTo>
                <a:lnTo>
                  <a:pt x="143301" y="92122"/>
                </a:lnTo>
                <a:lnTo>
                  <a:pt x="174009" y="92122"/>
                </a:lnTo>
                <a:cubicBezTo>
                  <a:pt x="179671" y="92122"/>
                  <a:pt x="184245" y="87548"/>
                  <a:pt x="184245" y="81887"/>
                </a:cubicBezTo>
                <a:cubicBezTo>
                  <a:pt x="184245" y="76225"/>
                  <a:pt x="179671" y="71651"/>
                  <a:pt x="174009" y="71651"/>
                </a:cubicBezTo>
                <a:lnTo>
                  <a:pt x="102358" y="71651"/>
                </a:lnTo>
                <a:lnTo>
                  <a:pt x="102358" y="61415"/>
                </a:lnTo>
                <a:lnTo>
                  <a:pt x="107476" y="61415"/>
                </a:lnTo>
                <a:cubicBezTo>
                  <a:pt x="115953" y="61415"/>
                  <a:pt x="122830" y="54538"/>
                  <a:pt x="122830" y="46061"/>
                </a:cubicBezTo>
                <a:lnTo>
                  <a:pt x="122830" y="25590"/>
                </a:lnTo>
                <a:cubicBezTo>
                  <a:pt x="122830" y="17113"/>
                  <a:pt x="115953" y="10236"/>
                  <a:pt x="107476" y="10236"/>
                </a:cubicBezTo>
                <a:lnTo>
                  <a:pt x="76769" y="10236"/>
                </a:lnTo>
                <a:close/>
                <a:moveTo>
                  <a:pt x="143301" y="120271"/>
                </a:moveTo>
                <a:lnTo>
                  <a:pt x="145860" y="120271"/>
                </a:lnTo>
                <a:lnTo>
                  <a:pt x="145860" y="135625"/>
                </a:lnTo>
                <a:lnTo>
                  <a:pt x="120271" y="135625"/>
                </a:lnTo>
                <a:lnTo>
                  <a:pt x="120271" y="120271"/>
                </a:lnTo>
                <a:lnTo>
                  <a:pt x="143301" y="120271"/>
                </a:lnTo>
                <a:close/>
                <a:moveTo>
                  <a:pt x="61415" y="120271"/>
                </a:moveTo>
                <a:lnTo>
                  <a:pt x="63974" y="120271"/>
                </a:lnTo>
                <a:lnTo>
                  <a:pt x="63974" y="135625"/>
                </a:lnTo>
                <a:lnTo>
                  <a:pt x="38384" y="135625"/>
                </a:lnTo>
                <a:lnTo>
                  <a:pt x="38384" y="120271"/>
                </a:lnTo>
                <a:lnTo>
                  <a:pt x="61415" y="120271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6" name="Text 14"/>
          <p:cNvSpPr/>
          <p:nvPr/>
        </p:nvSpPr>
        <p:spPr>
          <a:xfrm>
            <a:off x="6825814" y="2033516"/>
            <a:ext cx="4940490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Digital Public Infrastructure Leadership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825814" y="2361063"/>
            <a:ext cx="4931391" cy="4731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DPI has become a global model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UPI, Aadhaar, DigiLocker, CoWIN — with 50+ countries studying or adopting India Stack components.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2137" y="3243618"/>
            <a:ext cx="5641075" cy="1328382"/>
          </a:xfrm>
          <a:custGeom>
            <a:avLst/>
            <a:gdLst/>
            <a:ahLst/>
            <a:cxnLst/>
            <a:rect l="l" t="t" r="r" b="b"/>
            <a:pathLst>
              <a:path w="5641075" h="1328382">
                <a:moveTo>
                  <a:pt x="36394" y="0"/>
                </a:moveTo>
                <a:lnTo>
                  <a:pt x="5568293" y="0"/>
                </a:lnTo>
                <a:cubicBezTo>
                  <a:pt x="5608489" y="0"/>
                  <a:pt x="5641075" y="32586"/>
                  <a:pt x="5641075" y="72782"/>
                </a:cubicBezTo>
                <a:lnTo>
                  <a:pt x="5641075" y="1255600"/>
                </a:lnTo>
                <a:cubicBezTo>
                  <a:pt x="5641075" y="1295796"/>
                  <a:pt x="5608489" y="1328382"/>
                  <a:pt x="5568293" y="1328382"/>
                </a:cubicBez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382137" y="3243618"/>
            <a:ext cx="36394" cy="1328382"/>
          </a:xfrm>
          <a:custGeom>
            <a:avLst/>
            <a:gdLst/>
            <a:ahLst/>
            <a:cxnLst/>
            <a:rect l="l" t="t" r="r" b="b"/>
            <a:pathLst>
              <a:path w="36394" h="1328382">
                <a:moveTo>
                  <a:pt x="36394" y="0"/>
                </a:moveTo>
                <a:lnTo>
                  <a:pt x="36394" y="0"/>
                </a:lnTo>
                <a:lnTo>
                  <a:pt x="36394" y="1328382"/>
                </a:ln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0" name="Shape 18"/>
          <p:cNvSpPr/>
          <p:nvPr/>
        </p:nvSpPr>
        <p:spPr>
          <a:xfrm>
            <a:off x="545910" y="3389194"/>
            <a:ext cx="363940" cy="363940"/>
          </a:xfrm>
          <a:custGeom>
            <a:avLst/>
            <a:gdLst/>
            <a:ahLst/>
            <a:cxnLst/>
            <a:rect l="l" t="t" r="r" b="b"/>
            <a:pathLst>
              <a:path w="363940" h="363940">
                <a:moveTo>
                  <a:pt x="72788" y="0"/>
                </a:moveTo>
                <a:lnTo>
                  <a:pt x="291152" y="0"/>
                </a:lnTo>
                <a:cubicBezTo>
                  <a:pt x="331352" y="0"/>
                  <a:pt x="363940" y="32588"/>
                  <a:pt x="363940" y="72788"/>
                </a:cubicBezTo>
                <a:lnTo>
                  <a:pt x="363940" y="291152"/>
                </a:lnTo>
                <a:cubicBezTo>
                  <a:pt x="363940" y="331352"/>
                  <a:pt x="331352" y="363940"/>
                  <a:pt x="291152" y="363940"/>
                </a:cubicBezTo>
                <a:lnTo>
                  <a:pt x="72788" y="363940"/>
                </a:lnTo>
                <a:cubicBezTo>
                  <a:pt x="32588" y="363940"/>
                  <a:pt x="0" y="331352"/>
                  <a:pt x="0" y="291152"/>
                </a:cubicBezTo>
                <a:lnTo>
                  <a:pt x="0" y="72788"/>
                </a:lnTo>
                <a:cubicBezTo>
                  <a:pt x="0" y="32615"/>
                  <a:pt x="32615" y="0"/>
                  <a:pt x="72788" y="0"/>
                </a:cubicBezTo>
                <a:close/>
              </a:path>
            </a:pathLst>
          </a:custGeom>
          <a:solidFill>
            <a:srgbClr val="FF9933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48269" y="3489278"/>
            <a:ext cx="163773" cy="163773"/>
          </a:xfrm>
          <a:custGeom>
            <a:avLst/>
            <a:gdLst/>
            <a:ahLst/>
            <a:cxnLst/>
            <a:rect l="l" t="t" r="r" b="b"/>
            <a:pathLst>
              <a:path w="163773" h="163773">
                <a:moveTo>
                  <a:pt x="81887" y="0"/>
                </a:moveTo>
                <a:cubicBezTo>
                  <a:pt x="83358" y="0"/>
                  <a:pt x="84829" y="320"/>
                  <a:pt x="86173" y="928"/>
                </a:cubicBezTo>
                <a:lnTo>
                  <a:pt x="146436" y="26485"/>
                </a:lnTo>
                <a:cubicBezTo>
                  <a:pt x="153473" y="29460"/>
                  <a:pt x="158719" y="36401"/>
                  <a:pt x="158687" y="44782"/>
                </a:cubicBezTo>
                <a:cubicBezTo>
                  <a:pt x="158527" y="76513"/>
                  <a:pt x="145477" y="134569"/>
                  <a:pt x="90363" y="160958"/>
                </a:cubicBezTo>
                <a:cubicBezTo>
                  <a:pt x="85021" y="163517"/>
                  <a:pt x="78816" y="163517"/>
                  <a:pt x="73474" y="160958"/>
                </a:cubicBezTo>
                <a:cubicBezTo>
                  <a:pt x="18329" y="134569"/>
                  <a:pt x="5310" y="76513"/>
                  <a:pt x="5150" y="44782"/>
                </a:cubicBezTo>
                <a:cubicBezTo>
                  <a:pt x="5118" y="36401"/>
                  <a:pt x="10364" y="29460"/>
                  <a:pt x="17401" y="26485"/>
                </a:cubicBezTo>
                <a:lnTo>
                  <a:pt x="77632" y="928"/>
                </a:lnTo>
                <a:cubicBezTo>
                  <a:pt x="78976" y="320"/>
                  <a:pt x="80415" y="0"/>
                  <a:pt x="81887" y="0"/>
                </a:cubicBezTo>
                <a:close/>
                <a:moveTo>
                  <a:pt x="81887" y="21367"/>
                </a:moveTo>
                <a:lnTo>
                  <a:pt x="81887" y="142310"/>
                </a:lnTo>
                <a:cubicBezTo>
                  <a:pt x="126029" y="120943"/>
                  <a:pt x="137896" y="73602"/>
                  <a:pt x="138184" y="45262"/>
                </a:cubicBezTo>
                <a:lnTo>
                  <a:pt x="81887" y="21399"/>
                </a:lnTo>
                <a:lnTo>
                  <a:pt x="81887" y="21399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2" name="Text 20"/>
          <p:cNvSpPr/>
          <p:nvPr/>
        </p:nvSpPr>
        <p:spPr>
          <a:xfrm>
            <a:off x="1019033" y="3389194"/>
            <a:ext cx="4940490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Anti-Corruption Structural Reform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19033" y="3716740"/>
            <a:ext cx="4931391" cy="709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 Benefit Transfer (DBT)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eliminated intermediary corruption across 300+ schemes, removing 10+ crore fake beneficiaries and saving </a:t>
            </a:r>
            <a:pPr>
              <a:lnSpc>
                <a:spcPct val="140000"/>
              </a:lnSpc>
            </a:pPr>
            <a:r>
              <a:rPr lang="en-US" sz="11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₹2.73+ lakh crore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88919" y="3243618"/>
            <a:ext cx="5641075" cy="1328382"/>
          </a:xfrm>
          <a:custGeom>
            <a:avLst/>
            <a:gdLst/>
            <a:ahLst/>
            <a:cxnLst/>
            <a:rect l="l" t="t" r="r" b="b"/>
            <a:pathLst>
              <a:path w="5641075" h="1328382">
                <a:moveTo>
                  <a:pt x="36394" y="0"/>
                </a:moveTo>
                <a:lnTo>
                  <a:pt x="5568293" y="0"/>
                </a:lnTo>
                <a:cubicBezTo>
                  <a:pt x="5608489" y="0"/>
                  <a:pt x="5641075" y="32586"/>
                  <a:pt x="5641075" y="72782"/>
                </a:cubicBezTo>
                <a:lnTo>
                  <a:pt x="5641075" y="1255600"/>
                </a:lnTo>
                <a:cubicBezTo>
                  <a:pt x="5641075" y="1295796"/>
                  <a:pt x="5608489" y="1328382"/>
                  <a:pt x="5568293" y="1328382"/>
                </a:cubicBez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6188919" y="3243618"/>
            <a:ext cx="36394" cy="1328382"/>
          </a:xfrm>
          <a:custGeom>
            <a:avLst/>
            <a:gdLst/>
            <a:ahLst/>
            <a:cxnLst/>
            <a:rect l="l" t="t" r="r" b="b"/>
            <a:pathLst>
              <a:path w="36394" h="1328382">
                <a:moveTo>
                  <a:pt x="36394" y="0"/>
                </a:moveTo>
                <a:lnTo>
                  <a:pt x="36394" y="0"/>
                </a:lnTo>
                <a:lnTo>
                  <a:pt x="36394" y="1328382"/>
                </a:ln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6" name="Shape 24"/>
          <p:cNvSpPr/>
          <p:nvPr/>
        </p:nvSpPr>
        <p:spPr>
          <a:xfrm>
            <a:off x="6352692" y="3389194"/>
            <a:ext cx="363940" cy="363940"/>
          </a:xfrm>
          <a:custGeom>
            <a:avLst/>
            <a:gdLst/>
            <a:ahLst/>
            <a:cxnLst/>
            <a:rect l="l" t="t" r="r" b="b"/>
            <a:pathLst>
              <a:path w="363940" h="363940">
                <a:moveTo>
                  <a:pt x="72788" y="0"/>
                </a:moveTo>
                <a:lnTo>
                  <a:pt x="291152" y="0"/>
                </a:lnTo>
                <a:cubicBezTo>
                  <a:pt x="331352" y="0"/>
                  <a:pt x="363940" y="32588"/>
                  <a:pt x="363940" y="72788"/>
                </a:cubicBezTo>
                <a:lnTo>
                  <a:pt x="363940" y="291152"/>
                </a:lnTo>
                <a:cubicBezTo>
                  <a:pt x="363940" y="331352"/>
                  <a:pt x="331352" y="363940"/>
                  <a:pt x="291152" y="363940"/>
                </a:cubicBezTo>
                <a:lnTo>
                  <a:pt x="72788" y="363940"/>
                </a:lnTo>
                <a:cubicBezTo>
                  <a:pt x="32588" y="363940"/>
                  <a:pt x="0" y="331352"/>
                  <a:pt x="0" y="291152"/>
                </a:cubicBezTo>
                <a:lnTo>
                  <a:pt x="0" y="72788"/>
                </a:lnTo>
                <a:cubicBezTo>
                  <a:pt x="0" y="32615"/>
                  <a:pt x="32615" y="0"/>
                  <a:pt x="72788" y="0"/>
                </a:cubicBezTo>
                <a:close/>
              </a:path>
            </a:pathLst>
          </a:custGeom>
          <a:solidFill>
            <a:srgbClr val="B8860B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6444814" y="3489278"/>
            <a:ext cx="184245" cy="163773"/>
          </a:xfrm>
          <a:custGeom>
            <a:avLst/>
            <a:gdLst/>
            <a:ahLst/>
            <a:cxnLst/>
            <a:rect l="l" t="t" r="r" b="b"/>
            <a:pathLst>
              <a:path w="184245" h="163773">
                <a:moveTo>
                  <a:pt x="158719" y="66149"/>
                </a:moveTo>
                <a:cubicBezTo>
                  <a:pt x="155297" y="64710"/>
                  <a:pt x="151618" y="63974"/>
                  <a:pt x="147908" y="63974"/>
                </a:cubicBezTo>
                <a:lnTo>
                  <a:pt x="115793" y="63974"/>
                </a:lnTo>
                <a:lnTo>
                  <a:pt x="79328" y="15354"/>
                </a:lnTo>
                <a:lnTo>
                  <a:pt x="94681" y="15354"/>
                </a:lnTo>
                <a:cubicBezTo>
                  <a:pt x="98936" y="15354"/>
                  <a:pt x="102358" y="11931"/>
                  <a:pt x="102358" y="7677"/>
                </a:cubicBezTo>
                <a:cubicBezTo>
                  <a:pt x="102358" y="3423"/>
                  <a:pt x="98936" y="0"/>
                  <a:pt x="94681" y="0"/>
                </a:cubicBezTo>
                <a:lnTo>
                  <a:pt x="48620" y="0"/>
                </a:lnTo>
                <a:cubicBezTo>
                  <a:pt x="44366" y="0"/>
                  <a:pt x="40943" y="3423"/>
                  <a:pt x="40943" y="7677"/>
                </a:cubicBezTo>
                <a:cubicBezTo>
                  <a:pt x="40943" y="11931"/>
                  <a:pt x="44366" y="15354"/>
                  <a:pt x="48620" y="15354"/>
                </a:cubicBezTo>
                <a:lnTo>
                  <a:pt x="51179" y="15354"/>
                </a:lnTo>
                <a:lnTo>
                  <a:pt x="51179" y="63974"/>
                </a:lnTo>
                <a:lnTo>
                  <a:pt x="33778" y="63974"/>
                </a:lnTo>
                <a:lnTo>
                  <a:pt x="16889" y="42863"/>
                </a:lnTo>
                <a:cubicBezTo>
                  <a:pt x="15929" y="41647"/>
                  <a:pt x="14458" y="40943"/>
                  <a:pt x="12891" y="40943"/>
                </a:cubicBezTo>
                <a:lnTo>
                  <a:pt x="5118" y="40943"/>
                </a:lnTo>
                <a:cubicBezTo>
                  <a:pt x="2303" y="40943"/>
                  <a:pt x="0" y="43246"/>
                  <a:pt x="0" y="46061"/>
                </a:cubicBezTo>
                <a:lnTo>
                  <a:pt x="0" y="74210"/>
                </a:lnTo>
                <a:lnTo>
                  <a:pt x="12795" y="74210"/>
                </a:lnTo>
                <a:cubicBezTo>
                  <a:pt x="17049" y="74210"/>
                  <a:pt x="20472" y="77632"/>
                  <a:pt x="20472" y="81887"/>
                </a:cubicBezTo>
                <a:cubicBezTo>
                  <a:pt x="20472" y="86141"/>
                  <a:pt x="17049" y="89563"/>
                  <a:pt x="12795" y="89563"/>
                </a:cubicBezTo>
                <a:lnTo>
                  <a:pt x="0" y="89563"/>
                </a:lnTo>
                <a:lnTo>
                  <a:pt x="0" y="117712"/>
                </a:lnTo>
                <a:cubicBezTo>
                  <a:pt x="0" y="120527"/>
                  <a:pt x="2303" y="122830"/>
                  <a:pt x="5118" y="122830"/>
                </a:cubicBezTo>
                <a:lnTo>
                  <a:pt x="12891" y="122830"/>
                </a:lnTo>
                <a:cubicBezTo>
                  <a:pt x="14458" y="122830"/>
                  <a:pt x="15929" y="122126"/>
                  <a:pt x="16889" y="120911"/>
                </a:cubicBezTo>
                <a:lnTo>
                  <a:pt x="33778" y="99799"/>
                </a:lnTo>
                <a:lnTo>
                  <a:pt x="51179" y="99799"/>
                </a:lnTo>
                <a:lnTo>
                  <a:pt x="51179" y="148419"/>
                </a:lnTo>
                <a:lnTo>
                  <a:pt x="48620" y="148419"/>
                </a:lnTo>
                <a:cubicBezTo>
                  <a:pt x="44366" y="148419"/>
                  <a:pt x="40943" y="151842"/>
                  <a:pt x="40943" y="156096"/>
                </a:cubicBezTo>
                <a:cubicBezTo>
                  <a:pt x="40943" y="160351"/>
                  <a:pt x="44366" y="163773"/>
                  <a:pt x="48620" y="163773"/>
                </a:cubicBezTo>
                <a:lnTo>
                  <a:pt x="94681" y="163773"/>
                </a:lnTo>
                <a:cubicBezTo>
                  <a:pt x="98936" y="163773"/>
                  <a:pt x="102358" y="160351"/>
                  <a:pt x="102358" y="156096"/>
                </a:cubicBezTo>
                <a:cubicBezTo>
                  <a:pt x="102358" y="151842"/>
                  <a:pt x="98936" y="148419"/>
                  <a:pt x="94681" y="148419"/>
                </a:cubicBezTo>
                <a:lnTo>
                  <a:pt x="79328" y="148419"/>
                </a:lnTo>
                <a:lnTo>
                  <a:pt x="115793" y="99799"/>
                </a:lnTo>
                <a:lnTo>
                  <a:pt x="147908" y="99799"/>
                </a:lnTo>
                <a:cubicBezTo>
                  <a:pt x="151618" y="99799"/>
                  <a:pt x="155297" y="99064"/>
                  <a:pt x="158719" y="97624"/>
                </a:cubicBezTo>
                <a:lnTo>
                  <a:pt x="179511" y="88956"/>
                </a:lnTo>
                <a:cubicBezTo>
                  <a:pt x="182358" y="87772"/>
                  <a:pt x="184245" y="84957"/>
                  <a:pt x="184245" y="81855"/>
                </a:cubicBezTo>
                <a:cubicBezTo>
                  <a:pt x="184245" y="78752"/>
                  <a:pt x="182390" y="75969"/>
                  <a:pt x="179511" y="74753"/>
                </a:cubicBezTo>
                <a:lnTo>
                  <a:pt x="158719" y="66085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8" name="Text 26"/>
          <p:cNvSpPr/>
          <p:nvPr/>
        </p:nvSpPr>
        <p:spPr>
          <a:xfrm>
            <a:off x="6825814" y="3389194"/>
            <a:ext cx="4940490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Defense &amp; Space Excellence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825814" y="3716740"/>
            <a:ext cx="4931391" cy="709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Defense indigenization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moved from ~60% imports to 75% domestic procurement target. </a:t>
            </a:r>
            <a:pPr>
              <a:lnSpc>
                <a:spcPct val="140000"/>
              </a:lnSpc>
            </a:pPr>
            <a:r>
              <a:rPr lang="en-US" sz="11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Space program achieved global-first milestones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including Chandrayaan-3 south pole landing.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2137" y="4717576"/>
            <a:ext cx="5641075" cy="1328382"/>
          </a:xfrm>
          <a:custGeom>
            <a:avLst/>
            <a:gdLst/>
            <a:ahLst/>
            <a:cxnLst/>
            <a:rect l="l" t="t" r="r" b="b"/>
            <a:pathLst>
              <a:path w="5641075" h="1328382">
                <a:moveTo>
                  <a:pt x="36394" y="0"/>
                </a:moveTo>
                <a:lnTo>
                  <a:pt x="5568293" y="0"/>
                </a:lnTo>
                <a:cubicBezTo>
                  <a:pt x="5608489" y="0"/>
                  <a:pt x="5641075" y="32586"/>
                  <a:pt x="5641075" y="72782"/>
                </a:cubicBezTo>
                <a:lnTo>
                  <a:pt x="5641075" y="1255600"/>
                </a:lnTo>
                <a:cubicBezTo>
                  <a:pt x="5641075" y="1295796"/>
                  <a:pt x="5608489" y="1328382"/>
                  <a:pt x="5568293" y="1328382"/>
                </a:cubicBez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382137" y="4717576"/>
            <a:ext cx="36394" cy="1328382"/>
          </a:xfrm>
          <a:custGeom>
            <a:avLst/>
            <a:gdLst/>
            <a:ahLst/>
            <a:cxnLst/>
            <a:rect l="l" t="t" r="r" b="b"/>
            <a:pathLst>
              <a:path w="36394" h="1328382">
                <a:moveTo>
                  <a:pt x="36394" y="0"/>
                </a:moveTo>
                <a:lnTo>
                  <a:pt x="36394" y="0"/>
                </a:lnTo>
                <a:lnTo>
                  <a:pt x="36394" y="1328382"/>
                </a:ln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2" name="Shape 30"/>
          <p:cNvSpPr/>
          <p:nvPr/>
        </p:nvSpPr>
        <p:spPr>
          <a:xfrm>
            <a:off x="545910" y="4863152"/>
            <a:ext cx="363940" cy="363940"/>
          </a:xfrm>
          <a:custGeom>
            <a:avLst/>
            <a:gdLst/>
            <a:ahLst/>
            <a:cxnLst/>
            <a:rect l="l" t="t" r="r" b="b"/>
            <a:pathLst>
              <a:path w="363940" h="363940">
                <a:moveTo>
                  <a:pt x="72788" y="0"/>
                </a:moveTo>
                <a:lnTo>
                  <a:pt x="291152" y="0"/>
                </a:lnTo>
                <a:cubicBezTo>
                  <a:pt x="331352" y="0"/>
                  <a:pt x="363940" y="32588"/>
                  <a:pt x="363940" y="72788"/>
                </a:cubicBezTo>
                <a:lnTo>
                  <a:pt x="363940" y="291152"/>
                </a:lnTo>
                <a:cubicBezTo>
                  <a:pt x="363940" y="331352"/>
                  <a:pt x="331352" y="363940"/>
                  <a:pt x="291152" y="363940"/>
                </a:cubicBezTo>
                <a:lnTo>
                  <a:pt x="72788" y="363940"/>
                </a:lnTo>
                <a:cubicBezTo>
                  <a:pt x="32588" y="363940"/>
                  <a:pt x="0" y="331352"/>
                  <a:pt x="0" y="291152"/>
                </a:cubicBezTo>
                <a:lnTo>
                  <a:pt x="0" y="72788"/>
                </a:lnTo>
                <a:cubicBezTo>
                  <a:pt x="0" y="32615"/>
                  <a:pt x="32615" y="0"/>
                  <a:pt x="72788" y="0"/>
                </a:cubicBezTo>
                <a:close/>
              </a:path>
            </a:pathLst>
          </a:custGeom>
          <a:solidFill>
            <a:srgbClr val="FF9933">
              <a:alpha val="20000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638033" y="4963236"/>
            <a:ext cx="184245" cy="163773"/>
          </a:xfrm>
          <a:custGeom>
            <a:avLst/>
            <a:gdLst/>
            <a:ahLst/>
            <a:cxnLst/>
            <a:rect l="l" t="t" r="r" b="b"/>
            <a:pathLst>
              <a:path w="184245" h="163773">
                <a:moveTo>
                  <a:pt x="15354" y="62630"/>
                </a:moveTo>
                <a:lnTo>
                  <a:pt x="82270" y="90171"/>
                </a:lnTo>
                <a:cubicBezTo>
                  <a:pt x="85405" y="91451"/>
                  <a:pt x="88732" y="92122"/>
                  <a:pt x="92122" y="92122"/>
                </a:cubicBezTo>
                <a:cubicBezTo>
                  <a:pt x="95513" y="92122"/>
                  <a:pt x="98840" y="91451"/>
                  <a:pt x="101974" y="90171"/>
                </a:cubicBezTo>
                <a:lnTo>
                  <a:pt x="179511" y="58248"/>
                </a:lnTo>
                <a:cubicBezTo>
                  <a:pt x="182390" y="57065"/>
                  <a:pt x="184245" y="54282"/>
                  <a:pt x="184245" y="51179"/>
                </a:cubicBezTo>
                <a:cubicBezTo>
                  <a:pt x="184245" y="48076"/>
                  <a:pt x="182390" y="45294"/>
                  <a:pt x="179511" y="44110"/>
                </a:cubicBezTo>
                <a:lnTo>
                  <a:pt x="101974" y="12187"/>
                </a:lnTo>
                <a:cubicBezTo>
                  <a:pt x="98840" y="10908"/>
                  <a:pt x="95513" y="10236"/>
                  <a:pt x="92122" y="10236"/>
                </a:cubicBezTo>
                <a:cubicBezTo>
                  <a:pt x="88732" y="10236"/>
                  <a:pt x="85405" y="10908"/>
                  <a:pt x="82270" y="12187"/>
                </a:cubicBezTo>
                <a:lnTo>
                  <a:pt x="4734" y="44110"/>
                </a:lnTo>
                <a:cubicBezTo>
                  <a:pt x="1855" y="45294"/>
                  <a:pt x="0" y="48076"/>
                  <a:pt x="0" y="51179"/>
                </a:cubicBezTo>
                <a:lnTo>
                  <a:pt x="0" y="145860"/>
                </a:lnTo>
                <a:cubicBezTo>
                  <a:pt x="0" y="150115"/>
                  <a:pt x="3423" y="153537"/>
                  <a:pt x="7677" y="153537"/>
                </a:cubicBezTo>
                <a:cubicBezTo>
                  <a:pt x="11931" y="153537"/>
                  <a:pt x="15354" y="150115"/>
                  <a:pt x="15354" y="145860"/>
                </a:cubicBezTo>
                <a:lnTo>
                  <a:pt x="15354" y="62630"/>
                </a:lnTo>
                <a:close/>
                <a:moveTo>
                  <a:pt x="30707" y="85565"/>
                </a:moveTo>
                <a:lnTo>
                  <a:pt x="30707" y="122830"/>
                </a:lnTo>
                <a:cubicBezTo>
                  <a:pt x="30707" y="139783"/>
                  <a:pt x="58216" y="153537"/>
                  <a:pt x="92122" y="153537"/>
                </a:cubicBezTo>
                <a:cubicBezTo>
                  <a:pt x="126029" y="153537"/>
                  <a:pt x="153537" y="139783"/>
                  <a:pt x="153537" y="122830"/>
                </a:cubicBezTo>
                <a:lnTo>
                  <a:pt x="153537" y="85533"/>
                </a:lnTo>
                <a:lnTo>
                  <a:pt x="107828" y="104373"/>
                </a:lnTo>
                <a:cubicBezTo>
                  <a:pt x="102838" y="106421"/>
                  <a:pt x="97528" y="107476"/>
                  <a:pt x="92122" y="107476"/>
                </a:cubicBezTo>
                <a:cubicBezTo>
                  <a:pt x="86717" y="107476"/>
                  <a:pt x="81407" y="106421"/>
                  <a:pt x="76417" y="104373"/>
                </a:cubicBezTo>
                <a:lnTo>
                  <a:pt x="30707" y="85533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4" name="Text 32"/>
          <p:cNvSpPr/>
          <p:nvPr/>
        </p:nvSpPr>
        <p:spPr>
          <a:xfrm>
            <a:off x="1019033" y="4863152"/>
            <a:ext cx="4940490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Education &amp; Knowledge Systems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19033" y="5190699"/>
            <a:ext cx="4931391" cy="709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National Education Policy 2020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represents the first comprehensive education reform in 34 years, integrating Indian knowledge systems with modern pedagogy.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88919" y="4717576"/>
            <a:ext cx="5641075" cy="1328382"/>
          </a:xfrm>
          <a:custGeom>
            <a:avLst/>
            <a:gdLst/>
            <a:ahLst/>
            <a:cxnLst/>
            <a:rect l="l" t="t" r="r" b="b"/>
            <a:pathLst>
              <a:path w="5641075" h="1328382">
                <a:moveTo>
                  <a:pt x="36394" y="0"/>
                </a:moveTo>
                <a:lnTo>
                  <a:pt x="5568293" y="0"/>
                </a:lnTo>
                <a:cubicBezTo>
                  <a:pt x="5608489" y="0"/>
                  <a:pt x="5641075" y="32586"/>
                  <a:pt x="5641075" y="72782"/>
                </a:cubicBezTo>
                <a:lnTo>
                  <a:pt x="5641075" y="1255600"/>
                </a:lnTo>
                <a:cubicBezTo>
                  <a:pt x="5641075" y="1295796"/>
                  <a:pt x="5608489" y="1328382"/>
                  <a:pt x="5568293" y="1328382"/>
                </a:cubicBez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188919" y="4717576"/>
            <a:ext cx="36394" cy="1328382"/>
          </a:xfrm>
          <a:custGeom>
            <a:avLst/>
            <a:gdLst/>
            <a:ahLst/>
            <a:cxnLst/>
            <a:rect l="l" t="t" r="r" b="b"/>
            <a:pathLst>
              <a:path w="36394" h="1328382">
                <a:moveTo>
                  <a:pt x="36394" y="0"/>
                </a:moveTo>
                <a:lnTo>
                  <a:pt x="36394" y="0"/>
                </a:lnTo>
                <a:lnTo>
                  <a:pt x="36394" y="1328382"/>
                </a:lnTo>
                <a:lnTo>
                  <a:pt x="36394" y="1328382"/>
                </a:lnTo>
                <a:cubicBezTo>
                  <a:pt x="16294" y="1328382"/>
                  <a:pt x="0" y="1312088"/>
                  <a:pt x="0" y="1291988"/>
                </a:cubicBezTo>
                <a:lnTo>
                  <a:pt x="0" y="36394"/>
                </a:lnTo>
                <a:cubicBezTo>
                  <a:pt x="0" y="16308"/>
                  <a:pt x="16308" y="0"/>
                  <a:pt x="36394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8" name="Shape 36"/>
          <p:cNvSpPr/>
          <p:nvPr/>
        </p:nvSpPr>
        <p:spPr>
          <a:xfrm>
            <a:off x="6352692" y="4863152"/>
            <a:ext cx="363940" cy="363940"/>
          </a:xfrm>
          <a:custGeom>
            <a:avLst/>
            <a:gdLst/>
            <a:ahLst/>
            <a:cxnLst/>
            <a:rect l="l" t="t" r="r" b="b"/>
            <a:pathLst>
              <a:path w="363940" h="363940">
                <a:moveTo>
                  <a:pt x="72788" y="0"/>
                </a:moveTo>
                <a:lnTo>
                  <a:pt x="291152" y="0"/>
                </a:lnTo>
                <a:cubicBezTo>
                  <a:pt x="331352" y="0"/>
                  <a:pt x="363940" y="32588"/>
                  <a:pt x="363940" y="72788"/>
                </a:cubicBezTo>
                <a:lnTo>
                  <a:pt x="363940" y="291152"/>
                </a:lnTo>
                <a:cubicBezTo>
                  <a:pt x="363940" y="331352"/>
                  <a:pt x="331352" y="363940"/>
                  <a:pt x="291152" y="363940"/>
                </a:cubicBezTo>
                <a:lnTo>
                  <a:pt x="72788" y="363940"/>
                </a:lnTo>
                <a:cubicBezTo>
                  <a:pt x="32588" y="363940"/>
                  <a:pt x="0" y="331352"/>
                  <a:pt x="0" y="291152"/>
                </a:cubicBezTo>
                <a:lnTo>
                  <a:pt x="0" y="72788"/>
                </a:lnTo>
                <a:cubicBezTo>
                  <a:pt x="0" y="32615"/>
                  <a:pt x="32615" y="0"/>
                  <a:pt x="72788" y="0"/>
                </a:cubicBezTo>
                <a:close/>
              </a:path>
            </a:pathLst>
          </a:custGeom>
          <a:solidFill>
            <a:srgbClr val="B8860B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455050" y="4963236"/>
            <a:ext cx="163773" cy="163773"/>
          </a:xfrm>
          <a:custGeom>
            <a:avLst/>
            <a:gdLst/>
            <a:ahLst/>
            <a:cxnLst/>
            <a:rect l="l" t="t" r="r" b="b"/>
            <a:pathLst>
              <a:path w="163773" h="163773">
                <a:moveTo>
                  <a:pt x="20472" y="20472"/>
                </a:moveTo>
                <a:cubicBezTo>
                  <a:pt x="20472" y="14810"/>
                  <a:pt x="15898" y="10236"/>
                  <a:pt x="10236" y="10236"/>
                </a:cubicBezTo>
                <a:cubicBezTo>
                  <a:pt x="4574" y="10236"/>
                  <a:pt x="0" y="14810"/>
                  <a:pt x="0" y="20472"/>
                </a:cubicBezTo>
                <a:lnTo>
                  <a:pt x="0" y="127948"/>
                </a:lnTo>
                <a:cubicBezTo>
                  <a:pt x="0" y="142086"/>
                  <a:pt x="11451" y="153537"/>
                  <a:pt x="25590" y="153537"/>
                </a:cubicBezTo>
                <a:lnTo>
                  <a:pt x="153537" y="153537"/>
                </a:lnTo>
                <a:cubicBezTo>
                  <a:pt x="159199" y="153537"/>
                  <a:pt x="163773" y="148963"/>
                  <a:pt x="163773" y="143301"/>
                </a:cubicBezTo>
                <a:cubicBezTo>
                  <a:pt x="163773" y="137640"/>
                  <a:pt x="159199" y="133066"/>
                  <a:pt x="153537" y="133066"/>
                </a:cubicBezTo>
                <a:lnTo>
                  <a:pt x="25590" y="133066"/>
                </a:lnTo>
                <a:cubicBezTo>
                  <a:pt x="22775" y="133066"/>
                  <a:pt x="20472" y="130763"/>
                  <a:pt x="20472" y="127948"/>
                </a:cubicBezTo>
                <a:lnTo>
                  <a:pt x="20472" y="20472"/>
                </a:lnTo>
                <a:close/>
                <a:moveTo>
                  <a:pt x="150531" y="48172"/>
                </a:moveTo>
                <a:cubicBezTo>
                  <a:pt x="154529" y="44174"/>
                  <a:pt x="154529" y="37681"/>
                  <a:pt x="150531" y="33682"/>
                </a:cubicBezTo>
                <a:cubicBezTo>
                  <a:pt x="146532" y="29684"/>
                  <a:pt x="140039" y="29684"/>
                  <a:pt x="136040" y="33682"/>
                </a:cubicBezTo>
                <a:lnTo>
                  <a:pt x="102358" y="67396"/>
                </a:lnTo>
                <a:lnTo>
                  <a:pt x="83998" y="49068"/>
                </a:lnTo>
                <a:cubicBezTo>
                  <a:pt x="79999" y="45070"/>
                  <a:pt x="73506" y="45070"/>
                  <a:pt x="69508" y="49068"/>
                </a:cubicBezTo>
                <a:lnTo>
                  <a:pt x="38800" y="79775"/>
                </a:lnTo>
                <a:cubicBezTo>
                  <a:pt x="34802" y="83774"/>
                  <a:pt x="34802" y="90267"/>
                  <a:pt x="38800" y="94266"/>
                </a:cubicBezTo>
                <a:cubicBezTo>
                  <a:pt x="42799" y="98264"/>
                  <a:pt x="49292" y="98264"/>
                  <a:pt x="53290" y="94266"/>
                </a:cubicBezTo>
                <a:lnTo>
                  <a:pt x="76769" y="70787"/>
                </a:lnTo>
                <a:lnTo>
                  <a:pt x="95129" y="89148"/>
                </a:lnTo>
                <a:cubicBezTo>
                  <a:pt x="99128" y="93146"/>
                  <a:pt x="105621" y="93146"/>
                  <a:pt x="109619" y="89148"/>
                </a:cubicBezTo>
                <a:lnTo>
                  <a:pt x="150563" y="48204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0" name="Text 38"/>
          <p:cNvSpPr/>
          <p:nvPr/>
        </p:nvSpPr>
        <p:spPr>
          <a:xfrm>
            <a:off x="6825814" y="4863152"/>
            <a:ext cx="4940490" cy="2547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Economic Transformation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825814" y="5190699"/>
            <a:ext cx="4931391" cy="709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 rose from </a:t>
            </a:r>
            <a:pPr>
              <a:lnSpc>
                <a:spcPct val="140000"/>
              </a:lnSpc>
            </a:pPr>
            <a:r>
              <a:rPr lang="en-US" sz="11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142nd to 63rd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World Bank Ease of Doing Business rankings. GDP grew from </a:t>
            </a:r>
            <a:pPr>
              <a:lnSpc>
                <a:spcPct val="140000"/>
              </a:lnSpc>
            </a:pPr>
            <a:r>
              <a:rPr lang="en-US" sz="11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$1.86T to $3.94T</a:t>
            </a:r>
            <a:pPr>
              <a:lnSpc>
                <a:spcPct val="140000"/>
              </a:lnSpc>
            </a:pPr>
            <a:r>
              <a:rPr lang="en-US" sz="1146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, emerging as the 5th largest economy globally.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67580" y="6195174"/>
            <a:ext cx="11462300" cy="662371"/>
          </a:xfrm>
          <a:custGeom>
            <a:avLst/>
            <a:gdLst/>
            <a:ahLst/>
            <a:cxnLst/>
            <a:rect l="l" t="t" r="r" b="b"/>
            <a:pathLst>
              <a:path w="11462300" h="662371">
                <a:moveTo>
                  <a:pt x="72788" y="0"/>
                </a:moveTo>
                <a:lnTo>
                  <a:pt x="11389512" y="0"/>
                </a:lnTo>
                <a:cubicBezTo>
                  <a:pt x="11429711" y="0"/>
                  <a:pt x="11462300" y="32588"/>
                  <a:pt x="11462300" y="72788"/>
                </a:cubicBezTo>
                <a:lnTo>
                  <a:pt x="11462300" y="589583"/>
                </a:lnTo>
                <a:cubicBezTo>
                  <a:pt x="11462300" y="629783"/>
                  <a:pt x="11429711" y="662371"/>
                  <a:pt x="11389512" y="662371"/>
                </a:cubicBezTo>
                <a:lnTo>
                  <a:pt x="72788" y="662371"/>
                </a:lnTo>
                <a:cubicBezTo>
                  <a:pt x="32588" y="662371"/>
                  <a:pt x="0" y="629783"/>
                  <a:pt x="0" y="589583"/>
                </a:cubicBezTo>
                <a:lnTo>
                  <a:pt x="0" y="72788"/>
                </a:lnTo>
                <a:cubicBezTo>
                  <a:pt x="0" y="32615"/>
                  <a:pt x="32615" y="0"/>
                  <a:pt x="72788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662258" y="6344390"/>
            <a:ext cx="109182" cy="145576"/>
          </a:xfrm>
          <a:custGeom>
            <a:avLst/>
            <a:gdLst/>
            <a:ahLst/>
            <a:cxnLst/>
            <a:rect l="l" t="t" r="r" b="b"/>
            <a:pathLst>
              <a:path w="109182" h="145576">
                <a:moveTo>
                  <a:pt x="83280" y="109182"/>
                </a:moveTo>
                <a:cubicBezTo>
                  <a:pt x="85355" y="102842"/>
                  <a:pt x="89507" y="97098"/>
                  <a:pt x="94198" y="92151"/>
                </a:cubicBezTo>
                <a:cubicBezTo>
                  <a:pt x="103496" y="82370"/>
                  <a:pt x="109182" y="69149"/>
                  <a:pt x="109182" y="54591"/>
                </a:cubicBezTo>
                <a:cubicBezTo>
                  <a:pt x="109182" y="24452"/>
                  <a:pt x="84730" y="0"/>
                  <a:pt x="54591" y="0"/>
                </a:cubicBezTo>
                <a:cubicBezTo>
                  <a:pt x="24452" y="0"/>
                  <a:pt x="0" y="24452"/>
                  <a:pt x="0" y="54591"/>
                </a:cubicBezTo>
                <a:cubicBezTo>
                  <a:pt x="0" y="69149"/>
                  <a:pt x="5687" y="82370"/>
                  <a:pt x="14984" y="92151"/>
                </a:cubicBezTo>
                <a:cubicBezTo>
                  <a:pt x="19676" y="97098"/>
                  <a:pt x="23855" y="102842"/>
                  <a:pt x="25902" y="109182"/>
                </a:cubicBezTo>
                <a:lnTo>
                  <a:pt x="83251" y="109182"/>
                </a:lnTo>
                <a:close/>
                <a:moveTo>
                  <a:pt x="81887" y="122830"/>
                </a:moveTo>
                <a:lnTo>
                  <a:pt x="27296" y="122830"/>
                </a:lnTo>
                <a:lnTo>
                  <a:pt x="27296" y="127379"/>
                </a:lnTo>
                <a:cubicBezTo>
                  <a:pt x="27296" y="139946"/>
                  <a:pt x="37474" y="150125"/>
                  <a:pt x="50042" y="150125"/>
                </a:cubicBezTo>
                <a:lnTo>
                  <a:pt x="59140" y="150125"/>
                </a:lnTo>
                <a:cubicBezTo>
                  <a:pt x="71708" y="150125"/>
                  <a:pt x="81887" y="139946"/>
                  <a:pt x="81887" y="127379"/>
                </a:cubicBezTo>
                <a:lnTo>
                  <a:pt x="81887" y="122830"/>
                </a:lnTo>
                <a:close/>
                <a:moveTo>
                  <a:pt x="52316" y="31845"/>
                </a:moveTo>
                <a:cubicBezTo>
                  <a:pt x="41000" y="31845"/>
                  <a:pt x="31845" y="41000"/>
                  <a:pt x="31845" y="52316"/>
                </a:cubicBezTo>
                <a:cubicBezTo>
                  <a:pt x="31845" y="56098"/>
                  <a:pt x="28802" y="59140"/>
                  <a:pt x="25021" y="59140"/>
                </a:cubicBezTo>
                <a:cubicBezTo>
                  <a:pt x="21239" y="59140"/>
                  <a:pt x="18197" y="56098"/>
                  <a:pt x="18197" y="52316"/>
                </a:cubicBezTo>
                <a:cubicBezTo>
                  <a:pt x="18197" y="33465"/>
                  <a:pt x="33465" y="18197"/>
                  <a:pt x="52316" y="18197"/>
                </a:cubicBezTo>
                <a:cubicBezTo>
                  <a:pt x="56098" y="18197"/>
                  <a:pt x="59140" y="21239"/>
                  <a:pt x="59140" y="25021"/>
                </a:cubicBezTo>
                <a:cubicBezTo>
                  <a:pt x="59140" y="28802"/>
                  <a:pt x="56098" y="31845"/>
                  <a:pt x="52316" y="31845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4" name="Text 42"/>
          <p:cNvSpPr/>
          <p:nvPr/>
        </p:nvSpPr>
        <p:spPr>
          <a:xfrm>
            <a:off x="678124" y="6307996"/>
            <a:ext cx="11075328" cy="436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46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Governance Significance:</a:t>
            </a:r>
            <a:pPr algn="ctr">
              <a:lnSpc>
                <a:spcPct val="130000"/>
              </a:lnSpc>
            </a:pPr>
            <a:r>
              <a:rPr lang="en-US" sz="1146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India is transitioning from a developing-nation governance model to a </a:t>
            </a:r>
            <a:pPr algn="ctr">
              <a:lnSpc>
                <a:spcPct val="130000"/>
              </a:lnSpc>
            </a:pPr>
            <a:r>
              <a:rPr lang="en-US" sz="1146" dirty="0">
                <a:solidFill>
                  <a:srgbClr val="F8F9FA"/>
                </a:solidFill>
                <a:highlight>
                  <a:srgbClr val="FF9933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civilizational-state governance architecture </a:t>
            </a:r>
            <a:pPr algn="ctr">
              <a:lnSpc>
                <a:spcPct val="130000"/>
              </a:lnSpc>
            </a:pPr>
            <a:r>
              <a:rPr lang="en-US" sz="1146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with global leadership potential.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4972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GOVERNANCE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50387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Integrated National Governance System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028700"/>
            <a:ext cx="11506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India's governance architecture operates as an integrated multi-tier system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digital infrastructure enabling seamless coordination from constitutional foundations to last-mile delivery.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810" y="1642110"/>
            <a:ext cx="6341745" cy="5208270"/>
          </a:xfrm>
          <a:custGeom>
            <a:avLst/>
            <a:gdLst/>
            <a:ahLst/>
            <a:cxnLst/>
            <a:rect l="l" t="t" r="r" b="b"/>
            <a:pathLst>
              <a:path w="6341745" h="5208270">
                <a:moveTo>
                  <a:pt x="76197" y="0"/>
                </a:moveTo>
                <a:lnTo>
                  <a:pt x="6265548" y="0"/>
                </a:lnTo>
                <a:cubicBezTo>
                  <a:pt x="6307630" y="0"/>
                  <a:pt x="6341745" y="34115"/>
                  <a:pt x="6341745" y="76197"/>
                </a:cubicBezTo>
                <a:lnTo>
                  <a:pt x="6341745" y="5132073"/>
                </a:lnTo>
                <a:cubicBezTo>
                  <a:pt x="6341745" y="5174155"/>
                  <a:pt x="6307630" y="5208270"/>
                  <a:pt x="6265548" y="5208270"/>
                </a:cubicBezTo>
                <a:lnTo>
                  <a:pt x="76197" y="5208270"/>
                </a:lnTo>
                <a:cubicBezTo>
                  <a:pt x="34115" y="5208270"/>
                  <a:pt x="0" y="5174155"/>
                  <a:pt x="0" y="5132073"/>
                </a:cubicBezTo>
                <a:lnTo>
                  <a:pt x="0" y="76197"/>
                </a:lnTo>
                <a:cubicBezTo>
                  <a:pt x="0" y="34115"/>
                  <a:pt x="34115" y="0"/>
                  <a:pt x="76197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8157" y="1798320"/>
            <a:ext cx="6115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Governance Hierarchy Flow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60070" y="2179320"/>
            <a:ext cx="6010275" cy="609600"/>
          </a:xfrm>
          <a:custGeom>
            <a:avLst/>
            <a:gdLst/>
            <a:ahLst/>
            <a:cxnLst/>
            <a:rect l="l" t="t" r="r" b="b"/>
            <a:pathLst>
              <a:path w="6010275" h="609600">
                <a:moveTo>
                  <a:pt x="38100" y="0"/>
                </a:moveTo>
                <a:lnTo>
                  <a:pt x="5934075" y="0"/>
                </a:lnTo>
                <a:cubicBezTo>
                  <a:pt x="5976131" y="0"/>
                  <a:pt x="6010275" y="34144"/>
                  <a:pt x="6010275" y="76200"/>
                </a:cubicBezTo>
                <a:lnTo>
                  <a:pt x="6010275" y="533400"/>
                </a:lnTo>
                <a:cubicBezTo>
                  <a:pt x="6010275" y="575456"/>
                  <a:pt x="5976131" y="609600"/>
                  <a:pt x="5934075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33">
                  <a:alpha val="20000"/>
                </a:srgbClr>
              </a:gs>
              <a:gs pos="100000">
                <a:srgbClr val="FF9933">
                  <a:alpha val="10000"/>
                </a:srgbClr>
              </a:gs>
            </a:gsLst>
            <a:lin ang="0" scaled="1"/>
          </a:gradFill>
          <a:ln/>
        </p:spPr>
      </p:sp>
      <p:sp>
        <p:nvSpPr>
          <p:cNvPr id="9" name="Shape 7"/>
          <p:cNvSpPr/>
          <p:nvPr/>
        </p:nvSpPr>
        <p:spPr>
          <a:xfrm>
            <a:off x="560070" y="217932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0" name="Shape 8"/>
          <p:cNvSpPr/>
          <p:nvPr/>
        </p:nvSpPr>
        <p:spPr>
          <a:xfrm>
            <a:off x="655320" y="233172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1" name="Text 9"/>
          <p:cNvSpPr/>
          <p:nvPr/>
        </p:nvSpPr>
        <p:spPr>
          <a:xfrm>
            <a:off x="617220" y="233172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A192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74420" y="2255520"/>
            <a:ext cx="4152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Prime Minister &amp; Cabinet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74420" y="2484120"/>
            <a:ext cx="4152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Strategic decision-making, policy direction, national priorities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492460" y="278892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5" name="Shape 13"/>
          <p:cNvSpPr/>
          <p:nvPr/>
        </p:nvSpPr>
        <p:spPr>
          <a:xfrm>
            <a:off x="560070" y="2960370"/>
            <a:ext cx="6010275" cy="609600"/>
          </a:xfrm>
          <a:custGeom>
            <a:avLst/>
            <a:gdLst/>
            <a:ahLst/>
            <a:cxnLst/>
            <a:rect l="l" t="t" r="r" b="b"/>
            <a:pathLst>
              <a:path w="6010275" h="609600">
                <a:moveTo>
                  <a:pt x="38100" y="0"/>
                </a:moveTo>
                <a:lnTo>
                  <a:pt x="5934075" y="0"/>
                </a:lnTo>
                <a:cubicBezTo>
                  <a:pt x="5976131" y="0"/>
                  <a:pt x="6010275" y="34144"/>
                  <a:pt x="6010275" y="76200"/>
                </a:cubicBezTo>
                <a:lnTo>
                  <a:pt x="6010275" y="533400"/>
                </a:lnTo>
                <a:cubicBezTo>
                  <a:pt x="6010275" y="575456"/>
                  <a:pt x="5976131" y="609600"/>
                  <a:pt x="5934075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B8860B">
                  <a:alpha val="20000"/>
                </a:srgbClr>
              </a:gs>
              <a:gs pos="100000">
                <a:srgbClr val="B8860B">
                  <a:alpha val="10000"/>
                </a:srgbClr>
              </a:gs>
            </a:gsLst>
            <a:lin ang="0" scaled="1"/>
          </a:gradFill>
          <a:ln/>
        </p:spPr>
      </p:sp>
      <p:sp>
        <p:nvSpPr>
          <p:cNvPr id="16" name="Shape 14"/>
          <p:cNvSpPr/>
          <p:nvPr/>
        </p:nvSpPr>
        <p:spPr>
          <a:xfrm>
            <a:off x="560070" y="296037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7" name="Shape 15"/>
          <p:cNvSpPr/>
          <p:nvPr/>
        </p:nvSpPr>
        <p:spPr>
          <a:xfrm>
            <a:off x="655320" y="311277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8" name="Text 16"/>
          <p:cNvSpPr/>
          <p:nvPr/>
        </p:nvSpPr>
        <p:spPr>
          <a:xfrm>
            <a:off x="617220" y="311277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A192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74420" y="3036570"/>
            <a:ext cx="3648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PMO &amp; Cabinet Secretariat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74420" y="3265170"/>
            <a:ext cx="3648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Command center, coordination, execution monitoring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492460" y="356997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2" name="Shape 20"/>
          <p:cNvSpPr/>
          <p:nvPr/>
        </p:nvSpPr>
        <p:spPr>
          <a:xfrm>
            <a:off x="560070" y="3741420"/>
            <a:ext cx="6010275" cy="609600"/>
          </a:xfrm>
          <a:custGeom>
            <a:avLst/>
            <a:gdLst/>
            <a:ahLst/>
            <a:cxnLst/>
            <a:rect l="l" t="t" r="r" b="b"/>
            <a:pathLst>
              <a:path w="6010275" h="609600">
                <a:moveTo>
                  <a:pt x="38100" y="0"/>
                </a:moveTo>
                <a:lnTo>
                  <a:pt x="5934075" y="0"/>
                </a:lnTo>
                <a:cubicBezTo>
                  <a:pt x="5976131" y="0"/>
                  <a:pt x="6010275" y="34144"/>
                  <a:pt x="6010275" y="76200"/>
                </a:cubicBezTo>
                <a:lnTo>
                  <a:pt x="6010275" y="533400"/>
                </a:lnTo>
                <a:cubicBezTo>
                  <a:pt x="6010275" y="575456"/>
                  <a:pt x="5976131" y="609600"/>
                  <a:pt x="5934075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33">
                  <a:alpha val="20000"/>
                </a:srgbClr>
              </a:gs>
              <a:gs pos="100000">
                <a:srgbClr val="FF9933">
                  <a:alpha val="10000"/>
                </a:srgbClr>
              </a:gs>
            </a:gsLst>
            <a:lin ang="0" scaled="1"/>
          </a:gradFill>
          <a:ln/>
        </p:spPr>
      </p:sp>
      <p:sp>
        <p:nvSpPr>
          <p:cNvPr id="23" name="Shape 21"/>
          <p:cNvSpPr/>
          <p:nvPr/>
        </p:nvSpPr>
        <p:spPr>
          <a:xfrm>
            <a:off x="560070" y="374142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4" name="Shape 22"/>
          <p:cNvSpPr/>
          <p:nvPr/>
        </p:nvSpPr>
        <p:spPr>
          <a:xfrm>
            <a:off x="655320" y="389382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5" name="Text 23"/>
          <p:cNvSpPr/>
          <p:nvPr/>
        </p:nvSpPr>
        <p:spPr>
          <a:xfrm>
            <a:off x="617220" y="389382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A192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74420" y="3817620"/>
            <a:ext cx="3667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Union Ministries &amp; NITI Aayog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74420" y="4046220"/>
            <a:ext cx="3667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Policy formulation, scheme design, sectoral expertise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492460" y="435102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9" name="Shape 27"/>
          <p:cNvSpPr/>
          <p:nvPr/>
        </p:nvSpPr>
        <p:spPr>
          <a:xfrm>
            <a:off x="560070" y="4522470"/>
            <a:ext cx="6010275" cy="609600"/>
          </a:xfrm>
          <a:custGeom>
            <a:avLst/>
            <a:gdLst/>
            <a:ahLst/>
            <a:cxnLst/>
            <a:rect l="l" t="t" r="r" b="b"/>
            <a:pathLst>
              <a:path w="6010275" h="609600">
                <a:moveTo>
                  <a:pt x="38100" y="0"/>
                </a:moveTo>
                <a:lnTo>
                  <a:pt x="5934075" y="0"/>
                </a:lnTo>
                <a:cubicBezTo>
                  <a:pt x="5976131" y="0"/>
                  <a:pt x="6010275" y="34144"/>
                  <a:pt x="6010275" y="76200"/>
                </a:cubicBezTo>
                <a:lnTo>
                  <a:pt x="6010275" y="533400"/>
                </a:lnTo>
                <a:cubicBezTo>
                  <a:pt x="6010275" y="575456"/>
                  <a:pt x="5976131" y="609600"/>
                  <a:pt x="5934075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B8860B">
                  <a:alpha val="20000"/>
                </a:srgbClr>
              </a:gs>
              <a:gs pos="100000">
                <a:srgbClr val="B8860B">
                  <a:alpha val="10000"/>
                </a:srgbClr>
              </a:gs>
            </a:gsLst>
            <a:lin ang="0" scaled="1"/>
          </a:gradFill>
          <a:ln/>
        </p:spPr>
      </p:sp>
      <p:sp>
        <p:nvSpPr>
          <p:cNvPr id="30" name="Shape 28"/>
          <p:cNvSpPr/>
          <p:nvPr/>
        </p:nvSpPr>
        <p:spPr>
          <a:xfrm>
            <a:off x="560070" y="452247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1" name="Shape 29"/>
          <p:cNvSpPr/>
          <p:nvPr/>
        </p:nvSpPr>
        <p:spPr>
          <a:xfrm>
            <a:off x="655320" y="467487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2" name="Text 30"/>
          <p:cNvSpPr/>
          <p:nvPr/>
        </p:nvSpPr>
        <p:spPr>
          <a:xfrm>
            <a:off x="617220" y="467487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A192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074420" y="4598670"/>
            <a:ext cx="3286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State Governments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74420" y="4827270"/>
            <a:ext cx="3286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Regional adaptation, state-level implementation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492460" y="513207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6" name="Shape 34"/>
          <p:cNvSpPr/>
          <p:nvPr/>
        </p:nvSpPr>
        <p:spPr>
          <a:xfrm>
            <a:off x="560070" y="5303520"/>
            <a:ext cx="6010275" cy="609600"/>
          </a:xfrm>
          <a:custGeom>
            <a:avLst/>
            <a:gdLst/>
            <a:ahLst/>
            <a:cxnLst/>
            <a:rect l="l" t="t" r="r" b="b"/>
            <a:pathLst>
              <a:path w="6010275" h="609600">
                <a:moveTo>
                  <a:pt x="38100" y="0"/>
                </a:moveTo>
                <a:lnTo>
                  <a:pt x="5934075" y="0"/>
                </a:lnTo>
                <a:cubicBezTo>
                  <a:pt x="5976131" y="0"/>
                  <a:pt x="6010275" y="34144"/>
                  <a:pt x="6010275" y="76200"/>
                </a:cubicBezTo>
                <a:lnTo>
                  <a:pt x="6010275" y="533400"/>
                </a:lnTo>
                <a:cubicBezTo>
                  <a:pt x="6010275" y="575456"/>
                  <a:pt x="5976131" y="609600"/>
                  <a:pt x="5934075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33">
                  <a:alpha val="20000"/>
                </a:srgbClr>
              </a:gs>
              <a:gs pos="100000">
                <a:srgbClr val="FF9933">
                  <a:alpha val="10000"/>
                </a:srgbClr>
              </a:gs>
            </a:gsLst>
            <a:lin ang="0" scaled="1"/>
          </a:gradFill>
          <a:ln/>
        </p:spPr>
      </p:sp>
      <p:sp>
        <p:nvSpPr>
          <p:cNvPr id="37" name="Shape 35"/>
          <p:cNvSpPr/>
          <p:nvPr/>
        </p:nvSpPr>
        <p:spPr>
          <a:xfrm>
            <a:off x="560070" y="530352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8" name="Shape 36"/>
          <p:cNvSpPr/>
          <p:nvPr/>
        </p:nvSpPr>
        <p:spPr>
          <a:xfrm>
            <a:off x="655320" y="545592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9" name="Text 37"/>
          <p:cNvSpPr/>
          <p:nvPr/>
        </p:nvSpPr>
        <p:spPr>
          <a:xfrm>
            <a:off x="617220" y="545592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A192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074420" y="5379720"/>
            <a:ext cx="2800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District Administration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074420" y="5608320"/>
            <a:ext cx="2800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Operational execution, field coordination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492460" y="591312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56726" y="168302"/>
                </a:moveTo>
                <a:cubicBezTo>
                  <a:pt x="60912" y="172488"/>
                  <a:pt x="67709" y="172488"/>
                  <a:pt x="71895" y="168302"/>
                </a:cubicBezTo>
                <a:lnTo>
                  <a:pt x="125473" y="114724"/>
                </a:lnTo>
                <a:cubicBezTo>
                  <a:pt x="129659" y="110538"/>
                  <a:pt x="129659" y="103741"/>
                  <a:pt x="125473" y="99555"/>
                </a:cubicBezTo>
                <a:cubicBezTo>
                  <a:pt x="121287" y="95369"/>
                  <a:pt x="114490" y="95369"/>
                  <a:pt x="110304" y="99555"/>
                </a:cubicBezTo>
                <a:lnTo>
                  <a:pt x="75009" y="134849"/>
                </a:lnTo>
                <a:lnTo>
                  <a:pt x="75009" y="10716"/>
                </a:lnTo>
                <a:cubicBezTo>
                  <a:pt x="75009" y="4789"/>
                  <a:pt x="70221" y="0"/>
                  <a:pt x="64294" y="0"/>
                </a:cubicBezTo>
                <a:cubicBezTo>
                  <a:pt x="58367" y="0"/>
                  <a:pt x="53578" y="4789"/>
                  <a:pt x="53578" y="10716"/>
                </a:cubicBezTo>
                <a:lnTo>
                  <a:pt x="53578" y="134849"/>
                </a:lnTo>
                <a:lnTo>
                  <a:pt x="18284" y="99555"/>
                </a:lnTo>
                <a:cubicBezTo>
                  <a:pt x="14098" y="95369"/>
                  <a:pt x="7300" y="95369"/>
                  <a:pt x="3114" y="99555"/>
                </a:cubicBezTo>
                <a:cubicBezTo>
                  <a:pt x="-1072" y="103741"/>
                  <a:pt x="-1072" y="110538"/>
                  <a:pt x="3114" y="114724"/>
                </a:cubicBezTo>
                <a:lnTo>
                  <a:pt x="56692" y="168302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3" name="Shape 41"/>
          <p:cNvSpPr/>
          <p:nvPr/>
        </p:nvSpPr>
        <p:spPr>
          <a:xfrm>
            <a:off x="560070" y="6084570"/>
            <a:ext cx="6010275" cy="609600"/>
          </a:xfrm>
          <a:custGeom>
            <a:avLst/>
            <a:gdLst/>
            <a:ahLst/>
            <a:cxnLst/>
            <a:rect l="l" t="t" r="r" b="b"/>
            <a:pathLst>
              <a:path w="6010275" h="609600">
                <a:moveTo>
                  <a:pt x="38100" y="0"/>
                </a:moveTo>
                <a:lnTo>
                  <a:pt x="5934075" y="0"/>
                </a:lnTo>
                <a:cubicBezTo>
                  <a:pt x="5976131" y="0"/>
                  <a:pt x="6010275" y="34144"/>
                  <a:pt x="6010275" y="76200"/>
                </a:cubicBezTo>
                <a:lnTo>
                  <a:pt x="6010275" y="533400"/>
                </a:lnTo>
                <a:cubicBezTo>
                  <a:pt x="6010275" y="575456"/>
                  <a:pt x="5976131" y="609600"/>
                  <a:pt x="5934075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B8860B">
                  <a:alpha val="20000"/>
                </a:srgbClr>
              </a:gs>
              <a:gs pos="100000">
                <a:srgbClr val="B8860B">
                  <a:alpha val="10000"/>
                </a:srgbClr>
              </a:gs>
            </a:gsLst>
            <a:lin ang="0" scaled="1"/>
          </a:gradFill>
          <a:ln/>
        </p:spPr>
      </p:sp>
      <p:sp>
        <p:nvSpPr>
          <p:cNvPr id="44" name="Shape 42"/>
          <p:cNvSpPr/>
          <p:nvPr/>
        </p:nvSpPr>
        <p:spPr>
          <a:xfrm>
            <a:off x="560070" y="608457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5" name="Shape 43"/>
          <p:cNvSpPr/>
          <p:nvPr/>
        </p:nvSpPr>
        <p:spPr>
          <a:xfrm>
            <a:off x="655320" y="623697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6" name="Text 44"/>
          <p:cNvSpPr/>
          <p:nvPr/>
        </p:nvSpPr>
        <p:spPr>
          <a:xfrm>
            <a:off x="617220" y="623697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A192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074420" y="6160770"/>
            <a:ext cx="4171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Local Bodies &amp; Citizens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074420" y="6389370"/>
            <a:ext cx="4171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Last-mile delivery, grassroots democracy, beneficiary receipt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883956" y="1642110"/>
            <a:ext cx="4922520" cy="3779520"/>
          </a:xfrm>
          <a:custGeom>
            <a:avLst/>
            <a:gdLst/>
            <a:ahLst/>
            <a:cxnLst/>
            <a:rect l="l" t="t" r="r" b="b"/>
            <a:pathLst>
              <a:path w="4922520" h="3779520">
                <a:moveTo>
                  <a:pt x="76195" y="0"/>
                </a:moveTo>
                <a:lnTo>
                  <a:pt x="4846325" y="0"/>
                </a:lnTo>
                <a:cubicBezTo>
                  <a:pt x="4888406" y="0"/>
                  <a:pt x="4922520" y="34114"/>
                  <a:pt x="4922520" y="76195"/>
                </a:cubicBezTo>
                <a:lnTo>
                  <a:pt x="4922520" y="3703325"/>
                </a:lnTo>
                <a:cubicBezTo>
                  <a:pt x="4922520" y="3745406"/>
                  <a:pt x="4888406" y="3779520"/>
                  <a:pt x="4846325" y="3779520"/>
                </a:cubicBezTo>
                <a:lnTo>
                  <a:pt x="76195" y="3779520"/>
                </a:lnTo>
                <a:cubicBezTo>
                  <a:pt x="34114" y="3779520"/>
                  <a:pt x="0" y="3745406"/>
                  <a:pt x="0" y="370332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7040166" y="1798320"/>
            <a:ext cx="4695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99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Digital Infrastructure Layer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049691" y="221742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0" y="28575"/>
                </a:moveTo>
                <a:cubicBezTo>
                  <a:pt x="0" y="18068"/>
                  <a:pt x="8543" y="9525"/>
                  <a:pt x="19050" y="9525"/>
                </a:cubicBezTo>
                <a:lnTo>
                  <a:pt x="152400" y="9525"/>
                </a:lnTo>
                <a:cubicBezTo>
                  <a:pt x="162907" y="9525"/>
                  <a:pt x="171450" y="18068"/>
                  <a:pt x="171450" y="28575"/>
                </a:cubicBezTo>
                <a:lnTo>
                  <a:pt x="0" y="28575"/>
                </a:lnTo>
                <a:close/>
                <a:moveTo>
                  <a:pt x="0" y="42863"/>
                </a:moveTo>
                <a:lnTo>
                  <a:pt x="171450" y="42863"/>
                </a:lnTo>
                <a:lnTo>
                  <a:pt x="171450" y="123825"/>
                </a:lnTo>
                <a:cubicBezTo>
                  <a:pt x="171450" y="134332"/>
                  <a:pt x="162907" y="142875"/>
                  <a:pt x="152400" y="142875"/>
                </a:cubicBezTo>
                <a:lnTo>
                  <a:pt x="19050" y="142875"/>
                </a:lnTo>
                <a:cubicBezTo>
                  <a:pt x="8543" y="142875"/>
                  <a:pt x="0" y="134332"/>
                  <a:pt x="0" y="123825"/>
                </a:cubicBezTo>
                <a:lnTo>
                  <a:pt x="0" y="42863"/>
                </a:lnTo>
                <a:close/>
                <a:moveTo>
                  <a:pt x="73610" y="123825"/>
                </a:moveTo>
                <a:cubicBezTo>
                  <a:pt x="79623" y="123825"/>
                  <a:pt x="84118" y="118050"/>
                  <a:pt x="80278" y="113407"/>
                </a:cubicBezTo>
                <a:cubicBezTo>
                  <a:pt x="75902" y="108139"/>
                  <a:pt x="69294" y="104775"/>
                  <a:pt x="61912" y="104775"/>
                </a:cubicBezTo>
                <a:lnTo>
                  <a:pt x="42863" y="104775"/>
                </a:lnTo>
                <a:cubicBezTo>
                  <a:pt x="35481" y="104775"/>
                  <a:pt x="28873" y="108139"/>
                  <a:pt x="24497" y="113407"/>
                </a:cubicBezTo>
                <a:cubicBezTo>
                  <a:pt x="20657" y="118050"/>
                  <a:pt x="25152" y="123825"/>
                  <a:pt x="31165" y="123825"/>
                </a:cubicBezTo>
                <a:lnTo>
                  <a:pt x="73581" y="123825"/>
                </a:lnTo>
                <a:close/>
                <a:moveTo>
                  <a:pt x="52388" y="92869"/>
                </a:moveTo>
                <a:cubicBezTo>
                  <a:pt x="61587" y="92869"/>
                  <a:pt x="69056" y="85400"/>
                  <a:pt x="69056" y="76200"/>
                </a:cubicBezTo>
                <a:cubicBezTo>
                  <a:pt x="69056" y="67000"/>
                  <a:pt x="61587" y="59531"/>
                  <a:pt x="52388" y="59531"/>
                </a:cubicBezTo>
                <a:cubicBezTo>
                  <a:pt x="43188" y="59531"/>
                  <a:pt x="35719" y="67000"/>
                  <a:pt x="35719" y="76200"/>
                </a:cubicBezTo>
                <a:cubicBezTo>
                  <a:pt x="35719" y="85400"/>
                  <a:pt x="43188" y="92869"/>
                  <a:pt x="52388" y="92869"/>
                </a:cubicBezTo>
                <a:close/>
                <a:moveTo>
                  <a:pt x="107156" y="61912"/>
                </a:moveTo>
                <a:cubicBezTo>
                  <a:pt x="103197" y="61912"/>
                  <a:pt x="100013" y="65097"/>
                  <a:pt x="100013" y="69056"/>
                </a:cubicBezTo>
                <a:cubicBezTo>
                  <a:pt x="100013" y="73015"/>
                  <a:pt x="103197" y="76200"/>
                  <a:pt x="107156" y="76200"/>
                </a:cubicBezTo>
                <a:lnTo>
                  <a:pt x="140494" y="76200"/>
                </a:lnTo>
                <a:cubicBezTo>
                  <a:pt x="144453" y="76200"/>
                  <a:pt x="147638" y="73015"/>
                  <a:pt x="147638" y="69056"/>
                </a:cubicBezTo>
                <a:cubicBezTo>
                  <a:pt x="147638" y="65097"/>
                  <a:pt x="144453" y="61912"/>
                  <a:pt x="140494" y="61912"/>
                </a:cubicBezTo>
                <a:lnTo>
                  <a:pt x="107156" y="61912"/>
                </a:lnTo>
                <a:close/>
                <a:moveTo>
                  <a:pt x="107156" y="90488"/>
                </a:moveTo>
                <a:cubicBezTo>
                  <a:pt x="103197" y="90488"/>
                  <a:pt x="100013" y="93672"/>
                  <a:pt x="100013" y="97631"/>
                </a:cubicBezTo>
                <a:cubicBezTo>
                  <a:pt x="100013" y="101590"/>
                  <a:pt x="103197" y="104775"/>
                  <a:pt x="107156" y="104775"/>
                </a:cubicBezTo>
                <a:lnTo>
                  <a:pt x="140494" y="104775"/>
                </a:lnTo>
                <a:cubicBezTo>
                  <a:pt x="144453" y="104775"/>
                  <a:pt x="147638" y="101590"/>
                  <a:pt x="147638" y="97631"/>
                </a:cubicBezTo>
                <a:cubicBezTo>
                  <a:pt x="147638" y="93672"/>
                  <a:pt x="144453" y="90488"/>
                  <a:pt x="140494" y="90488"/>
                </a:cubicBezTo>
                <a:lnTo>
                  <a:pt x="107156" y="90488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2" name="Text 50"/>
          <p:cNvSpPr/>
          <p:nvPr/>
        </p:nvSpPr>
        <p:spPr>
          <a:xfrm>
            <a:off x="7306866" y="2179320"/>
            <a:ext cx="3333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Identity: Aadhaar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7306866" y="2407920"/>
            <a:ext cx="33337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1.39 billion enrollments, biometric authentication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059216" y="275082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80933" y="6013"/>
                </a:moveTo>
                <a:cubicBezTo>
                  <a:pt x="78016" y="4346"/>
                  <a:pt x="74414" y="4346"/>
                  <a:pt x="71467" y="6013"/>
                </a:cubicBezTo>
                <a:lnTo>
                  <a:pt x="4792" y="44113"/>
                </a:lnTo>
                <a:cubicBezTo>
                  <a:pt x="1042" y="46256"/>
                  <a:pt x="-804" y="50661"/>
                  <a:pt x="298" y="54828"/>
                </a:cubicBezTo>
                <a:cubicBezTo>
                  <a:pt x="1399" y="58995"/>
                  <a:pt x="5209" y="61912"/>
                  <a:pt x="9525" y="61912"/>
                </a:cubicBezTo>
                <a:lnTo>
                  <a:pt x="19050" y="61912"/>
                </a:lnTo>
                <a:lnTo>
                  <a:pt x="19050" y="123825"/>
                </a:lnTo>
                <a:lnTo>
                  <a:pt x="19050" y="123825"/>
                </a:lnTo>
                <a:lnTo>
                  <a:pt x="3810" y="135255"/>
                </a:lnTo>
                <a:cubicBezTo>
                  <a:pt x="1399" y="137041"/>
                  <a:pt x="0" y="139869"/>
                  <a:pt x="0" y="142875"/>
                </a:cubicBezTo>
                <a:cubicBezTo>
                  <a:pt x="0" y="148144"/>
                  <a:pt x="4256" y="152400"/>
                  <a:pt x="9525" y="152400"/>
                </a:cubicBezTo>
                <a:lnTo>
                  <a:pt x="142875" y="152400"/>
                </a:lnTo>
                <a:cubicBezTo>
                  <a:pt x="148144" y="152400"/>
                  <a:pt x="152400" y="148144"/>
                  <a:pt x="152400" y="142875"/>
                </a:cubicBezTo>
                <a:cubicBezTo>
                  <a:pt x="152400" y="139869"/>
                  <a:pt x="151001" y="137041"/>
                  <a:pt x="148590" y="135255"/>
                </a:cubicBezTo>
                <a:lnTo>
                  <a:pt x="133350" y="123825"/>
                </a:lnTo>
                <a:lnTo>
                  <a:pt x="133350" y="61912"/>
                </a:lnTo>
                <a:lnTo>
                  <a:pt x="142875" y="61912"/>
                </a:lnTo>
                <a:cubicBezTo>
                  <a:pt x="147191" y="61912"/>
                  <a:pt x="150971" y="58995"/>
                  <a:pt x="152073" y="54828"/>
                </a:cubicBezTo>
                <a:cubicBezTo>
                  <a:pt x="153174" y="50661"/>
                  <a:pt x="151328" y="46256"/>
                  <a:pt x="147578" y="44113"/>
                </a:cubicBezTo>
                <a:lnTo>
                  <a:pt x="80903" y="6013"/>
                </a:lnTo>
                <a:close/>
                <a:moveTo>
                  <a:pt x="119062" y="61912"/>
                </a:moveTo>
                <a:lnTo>
                  <a:pt x="119062" y="123825"/>
                </a:lnTo>
                <a:lnTo>
                  <a:pt x="100013" y="123825"/>
                </a:lnTo>
                <a:lnTo>
                  <a:pt x="100013" y="61912"/>
                </a:lnTo>
                <a:lnTo>
                  <a:pt x="119062" y="61912"/>
                </a:lnTo>
                <a:close/>
                <a:moveTo>
                  <a:pt x="85725" y="61912"/>
                </a:moveTo>
                <a:lnTo>
                  <a:pt x="85725" y="123825"/>
                </a:lnTo>
                <a:lnTo>
                  <a:pt x="66675" y="123825"/>
                </a:lnTo>
                <a:lnTo>
                  <a:pt x="66675" y="61912"/>
                </a:lnTo>
                <a:lnTo>
                  <a:pt x="85725" y="61912"/>
                </a:lnTo>
                <a:close/>
                <a:moveTo>
                  <a:pt x="52388" y="61912"/>
                </a:moveTo>
                <a:lnTo>
                  <a:pt x="52388" y="123825"/>
                </a:lnTo>
                <a:lnTo>
                  <a:pt x="33338" y="123825"/>
                </a:lnTo>
                <a:lnTo>
                  <a:pt x="33338" y="61912"/>
                </a:lnTo>
                <a:lnTo>
                  <a:pt x="52388" y="61912"/>
                </a:lnTo>
                <a:close/>
                <a:moveTo>
                  <a:pt x="76200" y="28575"/>
                </a:moveTo>
                <a:cubicBezTo>
                  <a:pt x="81457" y="28575"/>
                  <a:pt x="85725" y="32843"/>
                  <a:pt x="85725" y="38100"/>
                </a:cubicBezTo>
                <a:cubicBezTo>
                  <a:pt x="85725" y="43357"/>
                  <a:pt x="81457" y="47625"/>
                  <a:pt x="76200" y="47625"/>
                </a:cubicBezTo>
                <a:cubicBezTo>
                  <a:pt x="70943" y="47625"/>
                  <a:pt x="66675" y="43357"/>
                  <a:pt x="66675" y="38100"/>
                </a:cubicBezTo>
                <a:cubicBezTo>
                  <a:pt x="66675" y="32843"/>
                  <a:pt x="70943" y="28575"/>
                  <a:pt x="76200" y="28575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5" name="Text 53"/>
          <p:cNvSpPr/>
          <p:nvPr/>
        </p:nvSpPr>
        <p:spPr>
          <a:xfrm>
            <a:off x="7306866" y="2712720"/>
            <a:ext cx="3076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Financial: Jan Dhan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7306866" y="2941320"/>
            <a:ext cx="3076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52+ crore bank accounts, universal inclusion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078266" y="328422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4763" y="19050"/>
                </a:moveTo>
                <a:cubicBezTo>
                  <a:pt x="4763" y="8543"/>
                  <a:pt x="13305" y="0"/>
                  <a:pt x="23813" y="0"/>
                </a:cubicBezTo>
                <a:lnTo>
                  <a:pt x="90488" y="0"/>
                </a:lnTo>
                <a:cubicBezTo>
                  <a:pt x="100995" y="0"/>
                  <a:pt x="109537" y="8543"/>
                  <a:pt x="109537" y="19050"/>
                </a:cubicBezTo>
                <a:lnTo>
                  <a:pt x="109537" y="133350"/>
                </a:lnTo>
                <a:cubicBezTo>
                  <a:pt x="109537" y="143857"/>
                  <a:pt x="100995" y="152400"/>
                  <a:pt x="90488" y="152400"/>
                </a:cubicBezTo>
                <a:lnTo>
                  <a:pt x="23813" y="152400"/>
                </a:lnTo>
                <a:cubicBezTo>
                  <a:pt x="13305" y="152400"/>
                  <a:pt x="4763" y="143857"/>
                  <a:pt x="4763" y="133350"/>
                </a:cubicBezTo>
                <a:lnTo>
                  <a:pt x="4763" y="19050"/>
                </a:lnTo>
                <a:close/>
                <a:moveTo>
                  <a:pt x="23813" y="19050"/>
                </a:moveTo>
                <a:lnTo>
                  <a:pt x="23813" y="109537"/>
                </a:lnTo>
                <a:lnTo>
                  <a:pt x="90488" y="109537"/>
                </a:lnTo>
                <a:lnTo>
                  <a:pt x="90488" y="19050"/>
                </a:lnTo>
                <a:lnTo>
                  <a:pt x="23813" y="19050"/>
                </a:lnTo>
                <a:close/>
                <a:moveTo>
                  <a:pt x="57150" y="140494"/>
                </a:moveTo>
                <a:cubicBezTo>
                  <a:pt x="62419" y="140494"/>
                  <a:pt x="66675" y="136237"/>
                  <a:pt x="66675" y="130969"/>
                </a:cubicBezTo>
                <a:cubicBezTo>
                  <a:pt x="66675" y="125700"/>
                  <a:pt x="62419" y="121444"/>
                  <a:pt x="57150" y="121444"/>
                </a:cubicBezTo>
                <a:cubicBezTo>
                  <a:pt x="51881" y="121444"/>
                  <a:pt x="47625" y="125700"/>
                  <a:pt x="47625" y="130969"/>
                </a:cubicBezTo>
                <a:cubicBezTo>
                  <a:pt x="47625" y="136237"/>
                  <a:pt x="51881" y="140494"/>
                  <a:pt x="57150" y="140494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8" name="Text 56"/>
          <p:cNvSpPr/>
          <p:nvPr/>
        </p:nvSpPr>
        <p:spPr>
          <a:xfrm>
            <a:off x="7306866" y="3246120"/>
            <a:ext cx="3629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Transaction: UPI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306866" y="3474720"/>
            <a:ext cx="3629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13+ billion monthly transactions, real-time settlement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049691" y="381762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85725" y="-4762"/>
                </a:moveTo>
                <a:cubicBezTo>
                  <a:pt x="81766" y="-4762"/>
                  <a:pt x="78581" y="-1578"/>
                  <a:pt x="78581" y="2381"/>
                </a:cubicBezTo>
                <a:lnTo>
                  <a:pt x="78581" y="5953"/>
                </a:lnTo>
                <a:lnTo>
                  <a:pt x="78045" y="5953"/>
                </a:lnTo>
                <a:cubicBezTo>
                  <a:pt x="67151" y="5953"/>
                  <a:pt x="58341" y="14794"/>
                  <a:pt x="58341" y="25658"/>
                </a:cubicBezTo>
                <a:cubicBezTo>
                  <a:pt x="58341" y="35600"/>
                  <a:pt x="65752" y="43994"/>
                  <a:pt x="75605" y="45214"/>
                </a:cubicBezTo>
                <a:lnTo>
                  <a:pt x="93762" y="47476"/>
                </a:lnTo>
                <a:cubicBezTo>
                  <a:pt x="95280" y="47655"/>
                  <a:pt x="96441" y="48964"/>
                  <a:pt x="96441" y="50512"/>
                </a:cubicBezTo>
                <a:cubicBezTo>
                  <a:pt x="96441" y="52209"/>
                  <a:pt x="95071" y="53548"/>
                  <a:pt x="93405" y="53548"/>
                </a:cubicBezTo>
                <a:lnTo>
                  <a:pt x="71438" y="53578"/>
                </a:lnTo>
                <a:cubicBezTo>
                  <a:pt x="66824" y="53578"/>
                  <a:pt x="63103" y="57299"/>
                  <a:pt x="63103" y="61912"/>
                </a:cubicBezTo>
                <a:cubicBezTo>
                  <a:pt x="63103" y="66526"/>
                  <a:pt x="66824" y="70247"/>
                  <a:pt x="71438" y="70247"/>
                </a:cubicBezTo>
                <a:lnTo>
                  <a:pt x="78581" y="70247"/>
                </a:lnTo>
                <a:lnTo>
                  <a:pt x="78581" y="73819"/>
                </a:lnTo>
                <a:cubicBezTo>
                  <a:pt x="78581" y="77778"/>
                  <a:pt x="81766" y="80962"/>
                  <a:pt x="85725" y="80962"/>
                </a:cubicBezTo>
                <a:cubicBezTo>
                  <a:pt x="89684" y="80962"/>
                  <a:pt x="92869" y="77778"/>
                  <a:pt x="92869" y="73819"/>
                </a:cubicBezTo>
                <a:lnTo>
                  <a:pt x="92869" y="70247"/>
                </a:lnTo>
                <a:lnTo>
                  <a:pt x="93405" y="70247"/>
                </a:lnTo>
                <a:cubicBezTo>
                  <a:pt x="104299" y="70247"/>
                  <a:pt x="113109" y="61406"/>
                  <a:pt x="113109" y="50542"/>
                </a:cubicBezTo>
                <a:cubicBezTo>
                  <a:pt x="113109" y="40600"/>
                  <a:pt x="105698" y="32206"/>
                  <a:pt x="95845" y="30986"/>
                </a:cubicBezTo>
                <a:lnTo>
                  <a:pt x="77688" y="28724"/>
                </a:lnTo>
                <a:cubicBezTo>
                  <a:pt x="76170" y="28545"/>
                  <a:pt x="75009" y="27236"/>
                  <a:pt x="75009" y="25688"/>
                </a:cubicBezTo>
                <a:cubicBezTo>
                  <a:pt x="75009" y="23991"/>
                  <a:pt x="76379" y="22652"/>
                  <a:pt x="78045" y="22652"/>
                </a:cubicBezTo>
                <a:lnTo>
                  <a:pt x="97631" y="22622"/>
                </a:lnTo>
                <a:cubicBezTo>
                  <a:pt x="102245" y="22622"/>
                  <a:pt x="105966" y="18901"/>
                  <a:pt x="105966" y="14288"/>
                </a:cubicBezTo>
                <a:cubicBezTo>
                  <a:pt x="105966" y="9674"/>
                  <a:pt x="102245" y="5953"/>
                  <a:pt x="97631" y="5953"/>
                </a:cubicBezTo>
                <a:lnTo>
                  <a:pt x="92869" y="5953"/>
                </a:lnTo>
                <a:lnTo>
                  <a:pt x="92869" y="2381"/>
                </a:lnTo>
                <a:cubicBezTo>
                  <a:pt x="92869" y="-1578"/>
                  <a:pt x="89684" y="-4762"/>
                  <a:pt x="85725" y="-4762"/>
                </a:cubicBezTo>
                <a:close/>
                <a:moveTo>
                  <a:pt x="32534" y="101650"/>
                </a:moveTo>
                <a:lnTo>
                  <a:pt x="19854" y="114300"/>
                </a:lnTo>
                <a:lnTo>
                  <a:pt x="9525" y="114300"/>
                </a:lnTo>
                <a:cubicBezTo>
                  <a:pt x="4256" y="114300"/>
                  <a:pt x="0" y="118556"/>
                  <a:pt x="0" y="123825"/>
                </a:cubicBezTo>
                <a:lnTo>
                  <a:pt x="0" y="142875"/>
                </a:lnTo>
                <a:cubicBezTo>
                  <a:pt x="0" y="148144"/>
                  <a:pt x="4256" y="152400"/>
                  <a:pt x="9525" y="152400"/>
                </a:cubicBezTo>
                <a:lnTo>
                  <a:pt x="104924" y="152400"/>
                </a:lnTo>
                <a:cubicBezTo>
                  <a:pt x="113556" y="152400"/>
                  <a:pt x="121980" y="149632"/>
                  <a:pt x="128945" y="144512"/>
                </a:cubicBezTo>
                <a:lnTo>
                  <a:pt x="166628" y="116741"/>
                </a:lnTo>
                <a:cubicBezTo>
                  <a:pt x="171926" y="112841"/>
                  <a:pt x="173057" y="105400"/>
                  <a:pt x="169158" y="100102"/>
                </a:cubicBezTo>
                <a:cubicBezTo>
                  <a:pt x="165259" y="94804"/>
                  <a:pt x="157817" y="93672"/>
                  <a:pt x="152519" y="97572"/>
                </a:cubicBezTo>
                <a:lnTo>
                  <a:pt x="116860" y="123825"/>
                </a:lnTo>
                <a:lnTo>
                  <a:pt x="83344" y="123825"/>
                </a:lnTo>
                <a:cubicBezTo>
                  <a:pt x="79385" y="123825"/>
                  <a:pt x="76200" y="120640"/>
                  <a:pt x="76200" y="116681"/>
                </a:cubicBezTo>
                <a:cubicBezTo>
                  <a:pt x="76200" y="112722"/>
                  <a:pt x="79385" y="109537"/>
                  <a:pt x="83344" y="109537"/>
                </a:cubicBezTo>
                <a:lnTo>
                  <a:pt x="104775" y="109537"/>
                </a:lnTo>
                <a:cubicBezTo>
                  <a:pt x="110044" y="109537"/>
                  <a:pt x="114300" y="105281"/>
                  <a:pt x="114300" y="100013"/>
                </a:cubicBezTo>
                <a:cubicBezTo>
                  <a:pt x="114300" y="94744"/>
                  <a:pt x="110044" y="90488"/>
                  <a:pt x="104775" y="90488"/>
                </a:cubicBezTo>
                <a:lnTo>
                  <a:pt x="59472" y="90488"/>
                </a:lnTo>
                <a:cubicBezTo>
                  <a:pt x="49381" y="90488"/>
                  <a:pt x="39678" y="94506"/>
                  <a:pt x="32534" y="10165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61" name="Text 59"/>
          <p:cNvSpPr/>
          <p:nvPr/>
        </p:nvSpPr>
        <p:spPr>
          <a:xfrm>
            <a:off x="7306866" y="377952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Delivery: DBT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7306866" y="4008120"/>
            <a:ext cx="3295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₹35+ lakh crore transferred, leakage elimination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7059216" y="435102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14794" y="9525"/>
                  <a:pt x="19050" y="13781"/>
                  <a:pt x="19050" y="19050"/>
                </a:cubicBez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142875" y="123825"/>
                </a:lnTo>
                <a:cubicBezTo>
                  <a:pt x="148144" y="123825"/>
                  <a:pt x="152400" y="128081"/>
                  <a:pt x="152400" y="133350"/>
                </a:cubicBezTo>
                <a:cubicBezTo>
                  <a:pt x="152400" y="138619"/>
                  <a:pt x="148144" y="142875"/>
                  <a:pt x="142875" y="142875"/>
                </a:cubicBezTo>
                <a:lnTo>
                  <a:pt x="23813" y="142875"/>
                </a:lnTo>
                <a:cubicBezTo>
                  <a:pt x="10656" y="142875"/>
                  <a:pt x="0" y="132219"/>
                  <a:pt x="0" y="119062"/>
                </a:cubicBezTo>
                <a:lnTo>
                  <a:pt x="0" y="19050"/>
                </a:lnTo>
                <a:cubicBezTo>
                  <a:pt x="0" y="13781"/>
                  <a:pt x="4256" y="9525"/>
                  <a:pt x="9525" y="9525"/>
                </a:cubicBezTo>
                <a:close/>
                <a:moveTo>
                  <a:pt x="38100" y="28575"/>
                </a:moveTo>
                <a:cubicBezTo>
                  <a:pt x="38100" y="23306"/>
                  <a:pt x="42356" y="19050"/>
                  <a:pt x="47625" y="19050"/>
                </a:cubicBezTo>
                <a:lnTo>
                  <a:pt x="104775" y="19050"/>
                </a:lnTo>
                <a:cubicBezTo>
                  <a:pt x="110044" y="19050"/>
                  <a:pt x="114300" y="23306"/>
                  <a:pt x="114300" y="28575"/>
                </a:cubicBezTo>
                <a:cubicBezTo>
                  <a:pt x="114300" y="33844"/>
                  <a:pt x="110044" y="38100"/>
                  <a:pt x="104775" y="38100"/>
                </a:cubicBezTo>
                <a:lnTo>
                  <a:pt x="47625" y="38100"/>
                </a:lnTo>
                <a:cubicBezTo>
                  <a:pt x="42356" y="38100"/>
                  <a:pt x="38100" y="33844"/>
                  <a:pt x="38100" y="28575"/>
                </a:cubicBezTo>
                <a:close/>
                <a:moveTo>
                  <a:pt x="47625" y="52388"/>
                </a:moveTo>
                <a:lnTo>
                  <a:pt x="85725" y="52388"/>
                </a:lnTo>
                <a:cubicBezTo>
                  <a:pt x="90994" y="52388"/>
                  <a:pt x="95250" y="56644"/>
                  <a:pt x="95250" y="61912"/>
                </a:cubicBezTo>
                <a:cubicBezTo>
                  <a:pt x="95250" y="67181"/>
                  <a:pt x="90994" y="71438"/>
                  <a:pt x="85725" y="71438"/>
                </a:cubicBezTo>
                <a:lnTo>
                  <a:pt x="47625" y="71438"/>
                </a:lnTo>
                <a:cubicBezTo>
                  <a:pt x="42356" y="71438"/>
                  <a:pt x="38100" y="67181"/>
                  <a:pt x="38100" y="61912"/>
                </a:cubicBezTo>
                <a:cubicBezTo>
                  <a:pt x="38100" y="56644"/>
                  <a:pt x="42356" y="52388"/>
                  <a:pt x="47625" y="52388"/>
                </a:cubicBezTo>
                <a:close/>
                <a:moveTo>
                  <a:pt x="47625" y="85725"/>
                </a:moveTo>
                <a:lnTo>
                  <a:pt x="123825" y="85725"/>
                </a:lnTo>
                <a:cubicBezTo>
                  <a:pt x="129094" y="85725"/>
                  <a:pt x="133350" y="89981"/>
                  <a:pt x="133350" y="95250"/>
                </a:cubicBezTo>
                <a:cubicBezTo>
                  <a:pt x="133350" y="100519"/>
                  <a:pt x="129094" y="104775"/>
                  <a:pt x="123825" y="104775"/>
                </a:cubicBezTo>
                <a:lnTo>
                  <a:pt x="47625" y="104775"/>
                </a:lnTo>
                <a:cubicBezTo>
                  <a:pt x="42356" y="104775"/>
                  <a:pt x="38100" y="100519"/>
                  <a:pt x="38100" y="95250"/>
                </a:cubicBezTo>
                <a:cubicBezTo>
                  <a:pt x="38100" y="89981"/>
                  <a:pt x="42356" y="85725"/>
                  <a:pt x="47625" y="85725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64" name="Text 62"/>
          <p:cNvSpPr/>
          <p:nvPr/>
        </p:nvSpPr>
        <p:spPr>
          <a:xfrm>
            <a:off x="7306866" y="4312920"/>
            <a:ext cx="2905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Monitoring: PRAGATI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7306866" y="4541520"/>
            <a:ext cx="2905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dashboards, PM-level oversight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883956" y="5547360"/>
            <a:ext cx="4922520" cy="1303020"/>
          </a:xfrm>
          <a:custGeom>
            <a:avLst/>
            <a:gdLst/>
            <a:ahLst/>
            <a:cxnLst/>
            <a:rect l="l" t="t" r="r" b="b"/>
            <a:pathLst>
              <a:path w="4922520" h="1303020">
                <a:moveTo>
                  <a:pt x="76201" y="0"/>
                </a:moveTo>
                <a:lnTo>
                  <a:pt x="4846319" y="0"/>
                </a:lnTo>
                <a:cubicBezTo>
                  <a:pt x="4888404" y="0"/>
                  <a:pt x="4922520" y="34116"/>
                  <a:pt x="4922520" y="76201"/>
                </a:cubicBezTo>
                <a:lnTo>
                  <a:pt x="4922520" y="1226819"/>
                </a:lnTo>
                <a:cubicBezTo>
                  <a:pt x="4922520" y="1268904"/>
                  <a:pt x="4888404" y="1303020"/>
                  <a:pt x="4846319" y="1303020"/>
                </a:cubicBezTo>
                <a:lnTo>
                  <a:pt x="76201" y="1303020"/>
                </a:lnTo>
                <a:cubicBezTo>
                  <a:pt x="34116" y="1303020"/>
                  <a:pt x="0" y="1268904"/>
                  <a:pt x="0" y="12268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67" name="Text 65"/>
          <p:cNvSpPr/>
          <p:nvPr/>
        </p:nvSpPr>
        <p:spPr>
          <a:xfrm>
            <a:off x="7002066" y="566547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Integration Points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7002066" y="597027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JAM Trinity: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Jan Dhan + Aadhaar + Mobile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7002066" y="623697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Cooperative Federalism: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32% to 42% tax devolution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7002066" y="6503670"/>
            <a:ext cx="4762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Digital Monitoring: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PRAGATI + Dashboards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8239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CONSTITUTIONAL FOUNDATIONS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8305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World's Longest Written Constitution as Governance Architecture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181100"/>
            <a:ext cx="7553325" cy="2095500"/>
          </a:xfrm>
          <a:custGeom>
            <a:avLst/>
            <a:gdLst/>
            <a:ahLst/>
            <a:cxnLst/>
            <a:rect l="l" t="t" r="r" b="b"/>
            <a:pathLst>
              <a:path w="7553325" h="2095500">
                <a:moveTo>
                  <a:pt x="38100" y="0"/>
                </a:moveTo>
                <a:lnTo>
                  <a:pt x="7477133" y="0"/>
                </a:lnTo>
                <a:cubicBezTo>
                  <a:pt x="7519213" y="0"/>
                  <a:pt x="7553325" y="34112"/>
                  <a:pt x="7553325" y="76192"/>
                </a:cubicBezTo>
                <a:lnTo>
                  <a:pt x="7553325" y="2019308"/>
                </a:lnTo>
                <a:cubicBezTo>
                  <a:pt x="7553325" y="2061388"/>
                  <a:pt x="7519213" y="2095500"/>
                  <a:pt x="7477133" y="2095500"/>
                </a:cubicBezTo>
                <a:lnTo>
                  <a:pt x="38100" y="2095500"/>
                </a:lnTo>
                <a:cubicBezTo>
                  <a:pt x="17072" y="2095500"/>
                  <a:pt x="0" y="2078428"/>
                  <a:pt x="0" y="2057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181100"/>
            <a:ext cx="38100" cy="2095500"/>
          </a:xfrm>
          <a:custGeom>
            <a:avLst/>
            <a:gdLst/>
            <a:ahLst/>
            <a:cxnLst/>
            <a:rect l="l" t="t" r="r" b="b"/>
            <a:pathLst>
              <a:path w="38100" h="2095500">
                <a:moveTo>
                  <a:pt x="38100" y="0"/>
                </a:moveTo>
                <a:lnTo>
                  <a:pt x="38100" y="0"/>
                </a:lnTo>
                <a:lnTo>
                  <a:pt x="38100" y="2095500"/>
                </a:lnTo>
                <a:lnTo>
                  <a:pt x="38100" y="2095500"/>
                </a:lnTo>
                <a:cubicBezTo>
                  <a:pt x="17072" y="2095500"/>
                  <a:pt x="0" y="2078428"/>
                  <a:pt x="0" y="2057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7" name="Text 5"/>
          <p:cNvSpPr/>
          <p:nvPr/>
        </p:nvSpPr>
        <p:spPr>
          <a:xfrm>
            <a:off x="571500" y="1333500"/>
            <a:ext cx="7324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Constitutional Architecture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600075" y="1752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14300" y="152400"/>
                </a:moveTo>
                <a:lnTo>
                  <a:pt x="28575" y="152400"/>
                </a:lnTo>
                <a:cubicBezTo>
                  <a:pt x="12799" y="152400"/>
                  <a:pt x="0" y="139601"/>
                  <a:pt x="0" y="123825"/>
                </a:cubicBezTo>
                <a:lnTo>
                  <a:pt x="0" y="28575"/>
                </a:lnTo>
                <a:cubicBezTo>
                  <a:pt x="0" y="12799"/>
                  <a:pt x="12799" y="0"/>
                  <a:pt x="28575" y="0"/>
                </a:cubicBezTo>
                <a:lnTo>
                  <a:pt x="119062" y="0"/>
                </a:lnTo>
                <a:cubicBezTo>
                  <a:pt x="126950" y="0"/>
                  <a:pt x="133350" y="6400"/>
                  <a:pt x="133350" y="14288"/>
                </a:cubicBezTo>
                <a:lnTo>
                  <a:pt x="133350" y="100013"/>
                </a:lnTo>
                <a:cubicBezTo>
                  <a:pt x="133350" y="106234"/>
                  <a:pt x="129361" y="111532"/>
                  <a:pt x="123825" y="113496"/>
                </a:cubicBezTo>
                <a:lnTo>
                  <a:pt x="123825" y="133350"/>
                </a:lnTo>
                <a:cubicBezTo>
                  <a:pt x="129094" y="133350"/>
                  <a:pt x="133350" y="137606"/>
                  <a:pt x="133350" y="142875"/>
                </a:cubicBezTo>
                <a:cubicBezTo>
                  <a:pt x="133350" y="148144"/>
                  <a:pt x="129094" y="152400"/>
                  <a:pt x="123825" y="152400"/>
                </a:cubicBezTo>
                <a:lnTo>
                  <a:pt x="114300" y="152400"/>
                </a:lnTo>
                <a:close/>
                <a:moveTo>
                  <a:pt x="28575" y="114300"/>
                </a:moveTo>
                <a:cubicBezTo>
                  <a:pt x="23306" y="114300"/>
                  <a:pt x="19050" y="118556"/>
                  <a:pt x="19050" y="123825"/>
                </a:cubicBezTo>
                <a:cubicBezTo>
                  <a:pt x="19050" y="129094"/>
                  <a:pt x="23306" y="133350"/>
                  <a:pt x="28575" y="133350"/>
                </a:cubicBezTo>
                <a:lnTo>
                  <a:pt x="104775" y="133350"/>
                </a:lnTo>
                <a:lnTo>
                  <a:pt x="104775" y="114300"/>
                </a:lnTo>
                <a:lnTo>
                  <a:pt x="28575" y="114300"/>
                </a:lnTo>
                <a:close/>
                <a:moveTo>
                  <a:pt x="38100" y="45244"/>
                </a:moveTo>
                <a:cubicBezTo>
                  <a:pt x="38100" y="49203"/>
                  <a:pt x="41285" y="52388"/>
                  <a:pt x="45244" y="52388"/>
                </a:cubicBezTo>
                <a:lnTo>
                  <a:pt x="97631" y="52388"/>
                </a:lnTo>
                <a:cubicBezTo>
                  <a:pt x="101590" y="52388"/>
                  <a:pt x="104775" y="49203"/>
                  <a:pt x="104775" y="45244"/>
                </a:cubicBezTo>
                <a:cubicBezTo>
                  <a:pt x="104775" y="41285"/>
                  <a:pt x="101590" y="38100"/>
                  <a:pt x="97631" y="38100"/>
                </a:cubicBezTo>
                <a:lnTo>
                  <a:pt x="45244" y="38100"/>
                </a:lnTo>
                <a:cubicBezTo>
                  <a:pt x="41285" y="38100"/>
                  <a:pt x="38100" y="41285"/>
                  <a:pt x="38100" y="45244"/>
                </a:cubicBezTo>
                <a:close/>
                <a:moveTo>
                  <a:pt x="45244" y="66675"/>
                </a:moveTo>
                <a:cubicBezTo>
                  <a:pt x="41285" y="66675"/>
                  <a:pt x="38100" y="69860"/>
                  <a:pt x="38100" y="73819"/>
                </a:cubicBezTo>
                <a:cubicBezTo>
                  <a:pt x="38100" y="77778"/>
                  <a:pt x="41285" y="80962"/>
                  <a:pt x="45244" y="80962"/>
                </a:cubicBezTo>
                <a:lnTo>
                  <a:pt x="97631" y="80962"/>
                </a:lnTo>
                <a:cubicBezTo>
                  <a:pt x="101590" y="80962"/>
                  <a:pt x="104775" y="77778"/>
                  <a:pt x="104775" y="73819"/>
                </a:cubicBezTo>
                <a:cubicBezTo>
                  <a:pt x="104775" y="69860"/>
                  <a:pt x="101590" y="66675"/>
                  <a:pt x="97631" y="66675"/>
                </a:cubicBezTo>
                <a:lnTo>
                  <a:pt x="45244" y="66675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9" name="Text 7"/>
          <p:cNvSpPr/>
          <p:nvPr/>
        </p:nvSpPr>
        <p:spPr>
          <a:xfrm>
            <a:off x="838200" y="1714500"/>
            <a:ext cx="2400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448 Articles, 25 Parts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838200" y="1943100"/>
            <a:ext cx="2390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governance framework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1500" y="224790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14300" y="9525"/>
                </a:moveTo>
                <a:lnTo>
                  <a:pt x="152400" y="9525"/>
                </a:lnTo>
                <a:cubicBezTo>
                  <a:pt x="157669" y="9525"/>
                  <a:pt x="161925" y="13781"/>
                  <a:pt x="161925" y="19050"/>
                </a:cubicBezTo>
                <a:cubicBezTo>
                  <a:pt x="161925" y="24319"/>
                  <a:pt x="157669" y="28575"/>
                  <a:pt x="152400" y="28575"/>
                </a:cubicBezTo>
                <a:lnTo>
                  <a:pt x="118586" y="28575"/>
                </a:lnTo>
                <a:cubicBezTo>
                  <a:pt x="117038" y="36255"/>
                  <a:pt x="111770" y="42595"/>
                  <a:pt x="104775" y="45631"/>
                </a:cubicBezTo>
                <a:lnTo>
                  <a:pt x="104775" y="133350"/>
                </a:lnTo>
                <a:lnTo>
                  <a:pt x="152400" y="133350"/>
                </a:lnTo>
                <a:cubicBezTo>
                  <a:pt x="157669" y="133350"/>
                  <a:pt x="161925" y="137606"/>
                  <a:pt x="161925" y="142875"/>
                </a:cubicBezTo>
                <a:cubicBezTo>
                  <a:pt x="161925" y="148144"/>
                  <a:pt x="157669" y="152400"/>
                  <a:pt x="152400" y="152400"/>
                </a:cubicBezTo>
                <a:lnTo>
                  <a:pt x="38100" y="152400"/>
                </a:lnTo>
                <a:cubicBezTo>
                  <a:pt x="32831" y="152400"/>
                  <a:pt x="28575" y="148144"/>
                  <a:pt x="28575" y="142875"/>
                </a:cubicBezTo>
                <a:cubicBezTo>
                  <a:pt x="28575" y="137606"/>
                  <a:pt x="32831" y="133350"/>
                  <a:pt x="38100" y="133350"/>
                </a:cubicBezTo>
                <a:lnTo>
                  <a:pt x="85725" y="133350"/>
                </a:lnTo>
                <a:lnTo>
                  <a:pt x="85725" y="45631"/>
                </a:lnTo>
                <a:cubicBezTo>
                  <a:pt x="78730" y="42565"/>
                  <a:pt x="73462" y="36225"/>
                  <a:pt x="71914" y="28575"/>
                </a:cubicBezTo>
                <a:lnTo>
                  <a:pt x="38100" y="28575"/>
                </a:lnTo>
                <a:cubicBezTo>
                  <a:pt x="32831" y="28575"/>
                  <a:pt x="28575" y="24319"/>
                  <a:pt x="28575" y="19050"/>
                </a:cubicBezTo>
                <a:cubicBezTo>
                  <a:pt x="28575" y="13781"/>
                  <a:pt x="32831" y="9525"/>
                  <a:pt x="38100" y="9525"/>
                </a:cubicBezTo>
                <a:lnTo>
                  <a:pt x="76200" y="9525"/>
                </a:lnTo>
                <a:cubicBezTo>
                  <a:pt x="80546" y="3750"/>
                  <a:pt x="87451" y="0"/>
                  <a:pt x="95250" y="0"/>
                </a:cubicBezTo>
                <a:cubicBezTo>
                  <a:pt x="103049" y="0"/>
                  <a:pt x="109954" y="3750"/>
                  <a:pt x="114300" y="9525"/>
                </a:cubicBezTo>
                <a:close/>
                <a:moveTo>
                  <a:pt x="130850" y="95250"/>
                </a:moveTo>
                <a:lnTo>
                  <a:pt x="173950" y="95250"/>
                </a:lnTo>
                <a:lnTo>
                  <a:pt x="152400" y="58281"/>
                </a:lnTo>
                <a:lnTo>
                  <a:pt x="130850" y="95250"/>
                </a:lnTo>
                <a:close/>
                <a:moveTo>
                  <a:pt x="152400" y="123825"/>
                </a:moveTo>
                <a:cubicBezTo>
                  <a:pt x="133677" y="123825"/>
                  <a:pt x="118110" y="113705"/>
                  <a:pt x="114895" y="100340"/>
                </a:cubicBezTo>
                <a:cubicBezTo>
                  <a:pt x="114121" y="97066"/>
                  <a:pt x="115193" y="93702"/>
                  <a:pt x="116890" y="90785"/>
                </a:cubicBezTo>
                <a:lnTo>
                  <a:pt x="145226" y="42208"/>
                </a:lnTo>
                <a:cubicBezTo>
                  <a:pt x="146715" y="39648"/>
                  <a:pt x="149453" y="38100"/>
                  <a:pt x="152400" y="38100"/>
                </a:cubicBezTo>
                <a:cubicBezTo>
                  <a:pt x="155347" y="38100"/>
                  <a:pt x="158085" y="39678"/>
                  <a:pt x="159574" y="42208"/>
                </a:cubicBezTo>
                <a:lnTo>
                  <a:pt x="187910" y="90785"/>
                </a:lnTo>
                <a:cubicBezTo>
                  <a:pt x="189607" y="93702"/>
                  <a:pt x="190679" y="97066"/>
                  <a:pt x="189905" y="100340"/>
                </a:cubicBezTo>
                <a:cubicBezTo>
                  <a:pt x="186690" y="113675"/>
                  <a:pt x="171123" y="123825"/>
                  <a:pt x="152400" y="123825"/>
                </a:cubicBezTo>
                <a:close/>
                <a:moveTo>
                  <a:pt x="37743" y="58281"/>
                </a:moveTo>
                <a:lnTo>
                  <a:pt x="16193" y="95250"/>
                </a:lnTo>
                <a:lnTo>
                  <a:pt x="59323" y="95250"/>
                </a:lnTo>
                <a:lnTo>
                  <a:pt x="37743" y="58281"/>
                </a:lnTo>
                <a:close/>
                <a:moveTo>
                  <a:pt x="268" y="100340"/>
                </a:moveTo>
                <a:cubicBezTo>
                  <a:pt x="-506" y="97066"/>
                  <a:pt x="566" y="93702"/>
                  <a:pt x="2262" y="90785"/>
                </a:cubicBezTo>
                <a:lnTo>
                  <a:pt x="30599" y="42208"/>
                </a:lnTo>
                <a:cubicBezTo>
                  <a:pt x="32087" y="39648"/>
                  <a:pt x="34826" y="38100"/>
                  <a:pt x="37773" y="38100"/>
                </a:cubicBezTo>
                <a:cubicBezTo>
                  <a:pt x="40719" y="38100"/>
                  <a:pt x="43458" y="39678"/>
                  <a:pt x="44946" y="42208"/>
                </a:cubicBezTo>
                <a:lnTo>
                  <a:pt x="73283" y="90785"/>
                </a:lnTo>
                <a:cubicBezTo>
                  <a:pt x="74980" y="93702"/>
                  <a:pt x="76051" y="97066"/>
                  <a:pt x="75277" y="100340"/>
                </a:cubicBezTo>
                <a:cubicBezTo>
                  <a:pt x="72063" y="113675"/>
                  <a:pt x="56495" y="123825"/>
                  <a:pt x="37773" y="123825"/>
                </a:cubicBezTo>
                <a:cubicBezTo>
                  <a:pt x="19050" y="123825"/>
                  <a:pt x="3483" y="113705"/>
                  <a:pt x="268" y="10034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2" name="Text 10"/>
          <p:cNvSpPr/>
          <p:nvPr/>
        </p:nvSpPr>
        <p:spPr>
          <a:xfrm>
            <a:off x="838200" y="2209800"/>
            <a:ext cx="2619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Federal Structure with Unitary Bias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38200" y="2438400"/>
            <a:ext cx="2609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Strong center, autonomous states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0550" y="27432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1051" y="1518"/>
                </a:moveTo>
                <a:cubicBezTo>
                  <a:pt x="74176" y="-506"/>
                  <a:pt x="78224" y="-506"/>
                  <a:pt x="81349" y="1518"/>
                </a:cubicBezTo>
                <a:lnTo>
                  <a:pt x="148024" y="44381"/>
                </a:lnTo>
                <a:cubicBezTo>
                  <a:pt x="151567" y="46673"/>
                  <a:pt x="153204" y="51018"/>
                  <a:pt x="152013" y="55066"/>
                </a:cubicBezTo>
                <a:cubicBezTo>
                  <a:pt x="150822" y="59115"/>
                  <a:pt x="147102" y="61912"/>
                  <a:pt x="142875" y="61912"/>
                </a:cubicBezTo>
                <a:lnTo>
                  <a:pt x="133350" y="61912"/>
                </a:lnTo>
                <a:lnTo>
                  <a:pt x="133350" y="123825"/>
                </a:lnTo>
                <a:lnTo>
                  <a:pt x="148590" y="135255"/>
                </a:lnTo>
                <a:cubicBezTo>
                  <a:pt x="151001" y="137041"/>
                  <a:pt x="152400" y="139869"/>
                  <a:pt x="152400" y="142875"/>
                </a:cubicBezTo>
                <a:cubicBezTo>
                  <a:pt x="152400" y="148144"/>
                  <a:pt x="148144" y="152400"/>
                  <a:pt x="142875" y="152400"/>
                </a:cubicBezTo>
                <a:lnTo>
                  <a:pt x="9525" y="152400"/>
                </a:lnTo>
                <a:cubicBezTo>
                  <a:pt x="4256" y="152400"/>
                  <a:pt x="0" y="148144"/>
                  <a:pt x="0" y="142875"/>
                </a:cubicBezTo>
                <a:cubicBezTo>
                  <a:pt x="0" y="139869"/>
                  <a:pt x="1399" y="137041"/>
                  <a:pt x="3810" y="135255"/>
                </a:cubicBezTo>
                <a:lnTo>
                  <a:pt x="19050" y="123825"/>
                </a:lnTo>
                <a:lnTo>
                  <a:pt x="19050" y="123825"/>
                </a:lnTo>
                <a:lnTo>
                  <a:pt x="19050" y="61912"/>
                </a:lnTo>
                <a:lnTo>
                  <a:pt x="9525" y="61912"/>
                </a:lnTo>
                <a:cubicBezTo>
                  <a:pt x="5298" y="61912"/>
                  <a:pt x="1578" y="59115"/>
                  <a:pt x="387" y="55066"/>
                </a:cubicBezTo>
                <a:cubicBezTo>
                  <a:pt x="-804" y="51018"/>
                  <a:pt x="833" y="46643"/>
                  <a:pt x="4376" y="44381"/>
                </a:cubicBezTo>
                <a:lnTo>
                  <a:pt x="71051" y="1518"/>
                </a:lnTo>
                <a:close/>
                <a:moveTo>
                  <a:pt x="100013" y="61912"/>
                </a:moveTo>
                <a:lnTo>
                  <a:pt x="100013" y="123825"/>
                </a:lnTo>
                <a:lnTo>
                  <a:pt x="119062" y="123825"/>
                </a:lnTo>
                <a:lnTo>
                  <a:pt x="119062" y="61912"/>
                </a:lnTo>
                <a:lnTo>
                  <a:pt x="100013" y="61912"/>
                </a:lnTo>
                <a:close/>
                <a:moveTo>
                  <a:pt x="66675" y="123825"/>
                </a:moveTo>
                <a:lnTo>
                  <a:pt x="85725" y="123825"/>
                </a:lnTo>
                <a:lnTo>
                  <a:pt x="85725" y="61912"/>
                </a:lnTo>
                <a:lnTo>
                  <a:pt x="66675" y="61912"/>
                </a:lnTo>
                <a:lnTo>
                  <a:pt x="66675" y="123825"/>
                </a:lnTo>
                <a:close/>
                <a:moveTo>
                  <a:pt x="33338" y="61912"/>
                </a:moveTo>
                <a:lnTo>
                  <a:pt x="33338" y="123825"/>
                </a:lnTo>
                <a:lnTo>
                  <a:pt x="52388" y="123825"/>
                </a:lnTo>
                <a:lnTo>
                  <a:pt x="52388" y="61912"/>
                </a:lnTo>
                <a:lnTo>
                  <a:pt x="33338" y="61912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5" name="Text 13"/>
          <p:cNvSpPr/>
          <p:nvPr/>
        </p:nvSpPr>
        <p:spPr>
          <a:xfrm>
            <a:off x="838200" y="2705100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Parliamentary Democracy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38200" y="2933700"/>
            <a:ext cx="2200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Westminster model adapted to India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51246" y="17526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66675" y="73819"/>
                </a:moveTo>
                <a:cubicBezTo>
                  <a:pt x="86389" y="73819"/>
                  <a:pt x="102394" y="57814"/>
                  <a:pt x="102394" y="38100"/>
                </a:cubicBezTo>
                <a:cubicBezTo>
                  <a:pt x="102394" y="18386"/>
                  <a:pt x="86389" y="2381"/>
                  <a:pt x="66675" y="2381"/>
                </a:cubicBezTo>
                <a:cubicBezTo>
                  <a:pt x="46961" y="2381"/>
                  <a:pt x="30956" y="18386"/>
                  <a:pt x="30956" y="38100"/>
                </a:cubicBezTo>
                <a:cubicBezTo>
                  <a:pt x="30956" y="57814"/>
                  <a:pt x="46961" y="73819"/>
                  <a:pt x="66675" y="73819"/>
                </a:cubicBezTo>
                <a:close/>
                <a:moveTo>
                  <a:pt x="57835" y="90488"/>
                </a:moveTo>
                <a:cubicBezTo>
                  <a:pt x="28515" y="90488"/>
                  <a:pt x="4763" y="114240"/>
                  <a:pt x="4763" y="143560"/>
                </a:cubicBezTo>
                <a:cubicBezTo>
                  <a:pt x="4763" y="148441"/>
                  <a:pt x="8721" y="152400"/>
                  <a:pt x="13603" y="152400"/>
                </a:cubicBezTo>
                <a:lnTo>
                  <a:pt x="88463" y="152400"/>
                </a:lnTo>
                <a:cubicBezTo>
                  <a:pt x="77688" y="139720"/>
                  <a:pt x="71438" y="123379"/>
                  <a:pt x="71438" y="106085"/>
                </a:cubicBezTo>
                <a:lnTo>
                  <a:pt x="71438" y="96828"/>
                </a:lnTo>
                <a:cubicBezTo>
                  <a:pt x="71438" y="94655"/>
                  <a:pt x="71735" y="92512"/>
                  <a:pt x="72301" y="90487"/>
                </a:cubicBezTo>
                <a:lnTo>
                  <a:pt x="57835" y="90487"/>
                </a:lnTo>
                <a:close/>
                <a:moveTo>
                  <a:pt x="132546" y="145405"/>
                </a:moveTo>
                <a:lnTo>
                  <a:pt x="128588" y="147280"/>
                </a:lnTo>
                <a:lnTo>
                  <a:pt x="128588" y="91291"/>
                </a:lnTo>
                <a:lnTo>
                  <a:pt x="157163" y="100816"/>
                </a:lnTo>
                <a:lnTo>
                  <a:pt x="157163" y="106650"/>
                </a:lnTo>
                <a:cubicBezTo>
                  <a:pt x="157163" y="123259"/>
                  <a:pt x="147578" y="138351"/>
                  <a:pt x="132546" y="145435"/>
                </a:cubicBezTo>
                <a:close/>
                <a:moveTo>
                  <a:pt x="125581" y="77242"/>
                </a:moveTo>
                <a:lnTo>
                  <a:pt x="92244" y="88344"/>
                </a:lnTo>
                <a:cubicBezTo>
                  <a:pt x="88344" y="89654"/>
                  <a:pt x="85725" y="93285"/>
                  <a:pt x="85725" y="97393"/>
                </a:cubicBezTo>
                <a:lnTo>
                  <a:pt x="85725" y="106650"/>
                </a:lnTo>
                <a:cubicBezTo>
                  <a:pt x="85725" y="128796"/>
                  <a:pt x="98524" y="148947"/>
                  <a:pt x="118527" y="158353"/>
                </a:cubicBezTo>
                <a:lnTo>
                  <a:pt x="124033" y="160943"/>
                </a:lnTo>
                <a:cubicBezTo>
                  <a:pt x="125462" y="161598"/>
                  <a:pt x="127010" y="161955"/>
                  <a:pt x="128558" y="161955"/>
                </a:cubicBezTo>
                <a:cubicBezTo>
                  <a:pt x="130106" y="161955"/>
                  <a:pt x="131683" y="161598"/>
                  <a:pt x="133082" y="160943"/>
                </a:cubicBezTo>
                <a:lnTo>
                  <a:pt x="138589" y="158353"/>
                </a:lnTo>
                <a:cubicBezTo>
                  <a:pt x="158651" y="148917"/>
                  <a:pt x="171450" y="128766"/>
                  <a:pt x="171450" y="106620"/>
                </a:cubicBezTo>
                <a:lnTo>
                  <a:pt x="171450" y="97363"/>
                </a:lnTo>
                <a:cubicBezTo>
                  <a:pt x="171450" y="93256"/>
                  <a:pt x="168831" y="89624"/>
                  <a:pt x="164931" y="88315"/>
                </a:cubicBezTo>
                <a:lnTo>
                  <a:pt x="131594" y="77212"/>
                </a:lnTo>
                <a:cubicBezTo>
                  <a:pt x="129629" y="76557"/>
                  <a:pt x="127516" y="76557"/>
                  <a:pt x="125581" y="77212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8" name="Text 16"/>
          <p:cNvSpPr/>
          <p:nvPr/>
        </p:nvSpPr>
        <p:spPr>
          <a:xfrm>
            <a:off x="4508421" y="1714500"/>
            <a:ext cx="2152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Fundamental Rights (Part III)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508421" y="1943100"/>
            <a:ext cx="2143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Enforceable citizen protections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260771" y="22479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9826" y="10805"/>
                </a:moveTo>
                <a:cubicBezTo>
                  <a:pt x="43071" y="13067"/>
                  <a:pt x="43845" y="17532"/>
                  <a:pt x="41583" y="20747"/>
                </a:cubicBezTo>
                <a:lnTo>
                  <a:pt x="24914" y="44559"/>
                </a:lnTo>
                <a:cubicBezTo>
                  <a:pt x="23693" y="46286"/>
                  <a:pt x="21788" y="47387"/>
                  <a:pt x="19675" y="47565"/>
                </a:cubicBezTo>
                <a:cubicBezTo>
                  <a:pt x="17562" y="47744"/>
                  <a:pt x="15478" y="47030"/>
                  <a:pt x="13990" y="45541"/>
                </a:cubicBezTo>
                <a:lnTo>
                  <a:pt x="2084" y="33635"/>
                </a:lnTo>
                <a:cubicBezTo>
                  <a:pt x="-685" y="30837"/>
                  <a:pt x="-685" y="26313"/>
                  <a:pt x="2084" y="23515"/>
                </a:cubicBezTo>
                <a:cubicBezTo>
                  <a:pt x="4852" y="20717"/>
                  <a:pt x="9406" y="20747"/>
                  <a:pt x="12204" y="23515"/>
                </a:cubicBezTo>
                <a:lnTo>
                  <a:pt x="18098" y="29408"/>
                </a:lnTo>
                <a:lnTo>
                  <a:pt x="29885" y="12561"/>
                </a:lnTo>
                <a:cubicBezTo>
                  <a:pt x="32147" y="9317"/>
                  <a:pt x="36612" y="8543"/>
                  <a:pt x="39826" y="10805"/>
                </a:cubicBezTo>
                <a:close/>
                <a:moveTo>
                  <a:pt x="39826" y="58430"/>
                </a:moveTo>
                <a:cubicBezTo>
                  <a:pt x="43071" y="60692"/>
                  <a:pt x="43845" y="65157"/>
                  <a:pt x="41583" y="68372"/>
                </a:cubicBezTo>
                <a:lnTo>
                  <a:pt x="24914" y="92184"/>
                </a:lnTo>
                <a:cubicBezTo>
                  <a:pt x="23693" y="93911"/>
                  <a:pt x="21788" y="95012"/>
                  <a:pt x="19675" y="95190"/>
                </a:cubicBezTo>
                <a:cubicBezTo>
                  <a:pt x="17562" y="95369"/>
                  <a:pt x="15478" y="94655"/>
                  <a:pt x="13990" y="93166"/>
                </a:cubicBezTo>
                <a:lnTo>
                  <a:pt x="2084" y="81260"/>
                </a:lnTo>
                <a:cubicBezTo>
                  <a:pt x="-714" y="78462"/>
                  <a:pt x="-714" y="73938"/>
                  <a:pt x="2084" y="71170"/>
                </a:cubicBezTo>
                <a:cubicBezTo>
                  <a:pt x="4882" y="68401"/>
                  <a:pt x="9406" y="68372"/>
                  <a:pt x="12174" y="71170"/>
                </a:cubicBezTo>
                <a:lnTo>
                  <a:pt x="18068" y="77063"/>
                </a:lnTo>
                <a:lnTo>
                  <a:pt x="29855" y="60216"/>
                </a:lnTo>
                <a:cubicBezTo>
                  <a:pt x="32117" y="56971"/>
                  <a:pt x="36582" y="56197"/>
                  <a:pt x="39797" y="58460"/>
                </a:cubicBezTo>
                <a:close/>
                <a:moveTo>
                  <a:pt x="66675" y="28575"/>
                </a:moveTo>
                <a:cubicBezTo>
                  <a:pt x="66675" y="23306"/>
                  <a:pt x="70931" y="19050"/>
                  <a:pt x="76200" y="19050"/>
                </a:cubicBezTo>
                <a:lnTo>
                  <a:pt x="142875" y="19050"/>
                </a:lnTo>
                <a:cubicBezTo>
                  <a:pt x="148144" y="19050"/>
                  <a:pt x="152400" y="23306"/>
                  <a:pt x="152400" y="28575"/>
                </a:cubicBezTo>
                <a:cubicBezTo>
                  <a:pt x="152400" y="33844"/>
                  <a:pt x="148144" y="38100"/>
                  <a:pt x="142875" y="38100"/>
                </a:cubicBezTo>
                <a:lnTo>
                  <a:pt x="76200" y="38100"/>
                </a:lnTo>
                <a:cubicBezTo>
                  <a:pt x="70931" y="38100"/>
                  <a:pt x="66675" y="33844"/>
                  <a:pt x="66675" y="28575"/>
                </a:cubicBezTo>
                <a:close/>
                <a:moveTo>
                  <a:pt x="66675" y="76200"/>
                </a:moveTo>
                <a:cubicBezTo>
                  <a:pt x="66675" y="70931"/>
                  <a:pt x="70931" y="66675"/>
                  <a:pt x="76200" y="66675"/>
                </a:cubicBezTo>
                <a:lnTo>
                  <a:pt x="142875" y="66675"/>
                </a:lnTo>
                <a:cubicBezTo>
                  <a:pt x="148144" y="66675"/>
                  <a:pt x="152400" y="70931"/>
                  <a:pt x="152400" y="76200"/>
                </a:cubicBezTo>
                <a:cubicBezTo>
                  <a:pt x="152400" y="81469"/>
                  <a:pt x="148144" y="85725"/>
                  <a:pt x="142875" y="85725"/>
                </a:cubicBezTo>
                <a:lnTo>
                  <a:pt x="76200" y="85725"/>
                </a:lnTo>
                <a:cubicBezTo>
                  <a:pt x="70931" y="85725"/>
                  <a:pt x="66675" y="81469"/>
                  <a:pt x="66675" y="76200"/>
                </a:cubicBezTo>
                <a:close/>
                <a:moveTo>
                  <a:pt x="47625" y="123825"/>
                </a:moveTo>
                <a:cubicBezTo>
                  <a:pt x="47625" y="118556"/>
                  <a:pt x="51881" y="114300"/>
                  <a:pt x="57150" y="114300"/>
                </a:cubicBezTo>
                <a:lnTo>
                  <a:pt x="142875" y="114300"/>
                </a:lnTo>
                <a:cubicBezTo>
                  <a:pt x="148144" y="114300"/>
                  <a:pt x="152400" y="118556"/>
                  <a:pt x="152400" y="123825"/>
                </a:cubicBezTo>
                <a:cubicBezTo>
                  <a:pt x="152400" y="129094"/>
                  <a:pt x="148144" y="133350"/>
                  <a:pt x="142875" y="133350"/>
                </a:cubicBezTo>
                <a:lnTo>
                  <a:pt x="57150" y="133350"/>
                </a:lnTo>
                <a:cubicBezTo>
                  <a:pt x="51881" y="133350"/>
                  <a:pt x="47625" y="129094"/>
                  <a:pt x="47625" y="123825"/>
                </a:cubicBezTo>
                <a:close/>
                <a:moveTo>
                  <a:pt x="19050" y="111919"/>
                </a:moveTo>
                <a:cubicBezTo>
                  <a:pt x="25621" y="111919"/>
                  <a:pt x="30956" y="117254"/>
                  <a:pt x="30956" y="123825"/>
                </a:cubicBezTo>
                <a:cubicBezTo>
                  <a:pt x="30956" y="130396"/>
                  <a:pt x="25621" y="135731"/>
                  <a:pt x="19050" y="135731"/>
                </a:cubicBezTo>
                <a:cubicBezTo>
                  <a:pt x="12479" y="135731"/>
                  <a:pt x="7144" y="130396"/>
                  <a:pt x="7144" y="123825"/>
                </a:cubicBezTo>
                <a:cubicBezTo>
                  <a:pt x="7144" y="117254"/>
                  <a:pt x="12479" y="111919"/>
                  <a:pt x="19050" y="111919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1" name="Text 19"/>
          <p:cNvSpPr/>
          <p:nvPr/>
        </p:nvSpPr>
        <p:spPr>
          <a:xfrm>
            <a:off x="4508421" y="2209800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Directive Principles (Part IV)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508421" y="2438400"/>
            <a:ext cx="2105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State policy guidelines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251246" y="27432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83225" y="9227"/>
                </a:moveTo>
                <a:cubicBezTo>
                  <a:pt x="79028" y="3423"/>
                  <a:pt x="72301" y="0"/>
                  <a:pt x="65157" y="0"/>
                </a:cubicBezTo>
                <a:cubicBezTo>
                  <a:pt x="52834" y="0"/>
                  <a:pt x="42863" y="9971"/>
                  <a:pt x="42863" y="22294"/>
                </a:cubicBezTo>
                <a:lnTo>
                  <a:pt x="42863" y="23009"/>
                </a:lnTo>
                <a:cubicBezTo>
                  <a:pt x="42863" y="42178"/>
                  <a:pt x="67270" y="62716"/>
                  <a:pt x="79236" y="71616"/>
                </a:cubicBezTo>
                <a:cubicBezTo>
                  <a:pt x="83106" y="74503"/>
                  <a:pt x="88315" y="74503"/>
                  <a:pt x="92184" y="71616"/>
                </a:cubicBezTo>
                <a:cubicBezTo>
                  <a:pt x="104150" y="62686"/>
                  <a:pt x="128558" y="42178"/>
                  <a:pt x="128558" y="23009"/>
                </a:cubicBezTo>
                <a:lnTo>
                  <a:pt x="128558" y="22294"/>
                </a:lnTo>
                <a:cubicBezTo>
                  <a:pt x="128558" y="9971"/>
                  <a:pt x="118586" y="0"/>
                  <a:pt x="106263" y="0"/>
                </a:cubicBezTo>
                <a:cubicBezTo>
                  <a:pt x="99120" y="0"/>
                  <a:pt x="92393" y="3423"/>
                  <a:pt x="88196" y="9227"/>
                </a:cubicBezTo>
                <a:lnTo>
                  <a:pt x="85725" y="12710"/>
                </a:lnTo>
                <a:lnTo>
                  <a:pt x="83225" y="9227"/>
                </a:lnTo>
                <a:close/>
                <a:moveTo>
                  <a:pt x="32534" y="101650"/>
                </a:moveTo>
                <a:lnTo>
                  <a:pt x="19854" y="114300"/>
                </a:lnTo>
                <a:lnTo>
                  <a:pt x="9525" y="114300"/>
                </a:lnTo>
                <a:cubicBezTo>
                  <a:pt x="4256" y="114300"/>
                  <a:pt x="0" y="118556"/>
                  <a:pt x="0" y="123825"/>
                </a:cubicBezTo>
                <a:lnTo>
                  <a:pt x="0" y="142875"/>
                </a:lnTo>
                <a:cubicBezTo>
                  <a:pt x="0" y="148144"/>
                  <a:pt x="4256" y="152400"/>
                  <a:pt x="9525" y="152400"/>
                </a:cubicBezTo>
                <a:lnTo>
                  <a:pt x="104924" y="152400"/>
                </a:lnTo>
                <a:cubicBezTo>
                  <a:pt x="113556" y="152400"/>
                  <a:pt x="121980" y="149632"/>
                  <a:pt x="128945" y="144512"/>
                </a:cubicBezTo>
                <a:lnTo>
                  <a:pt x="166628" y="116741"/>
                </a:lnTo>
                <a:cubicBezTo>
                  <a:pt x="171926" y="112841"/>
                  <a:pt x="173057" y="105400"/>
                  <a:pt x="169158" y="100102"/>
                </a:cubicBezTo>
                <a:cubicBezTo>
                  <a:pt x="165259" y="94804"/>
                  <a:pt x="157817" y="93672"/>
                  <a:pt x="152519" y="97572"/>
                </a:cubicBezTo>
                <a:lnTo>
                  <a:pt x="116860" y="123825"/>
                </a:lnTo>
                <a:lnTo>
                  <a:pt x="83344" y="123825"/>
                </a:lnTo>
                <a:cubicBezTo>
                  <a:pt x="79385" y="123825"/>
                  <a:pt x="76200" y="120640"/>
                  <a:pt x="76200" y="116681"/>
                </a:cubicBezTo>
                <a:cubicBezTo>
                  <a:pt x="76200" y="112722"/>
                  <a:pt x="79385" y="109537"/>
                  <a:pt x="83344" y="109537"/>
                </a:cubicBezTo>
                <a:lnTo>
                  <a:pt x="104775" y="109537"/>
                </a:lnTo>
                <a:cubicBezTo>
                  <a:pt x="110044" y="109537"/>
                  <a:pt x="114300" y="105281"/>
                  <a:pt x="114300" y="100013"/>
                </a:cubicBezTo>
                <a:cubicBezTo>
                  <a:pt x="114300" y="94744"/>
                  <a:pt x="110044" y="90488"/>
                  <a:pt x="104775" y="90488"/>
                </a:cubicBezTo>
                <a:lnTo>
                  <a:pt x="59472" y="90488"/>
                </a:lnTo>
                <a:cubicBezTo>
                  <a:pt x="49381" y="90488"/>
                  <a:pt x="39678" y="94506"/>
                  <a:pt x="32534" y="10165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4" name="Text 22"/>
          <p:cNvSpPr/>
          <p:nvPr/>
        </p:nvSpPr>
        <p:spPr>
          <a:xfrm>
            <a:off x="4508421" y="2705100"/>
            <a:ext cx="2266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Fundamental Duties (Part IVA)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508421" y="2933700"/>
            <a:ext cx="2257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Citizen obligations (added 1976)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00050" y="3390900"/>
            <a:ext cx="7553325" cy="2085975"/>
          </a:xfrm>
          <a:custGeom>
            <a:avLst/>
            <a:gdLst/>
            <a:ahLst/>
            <a:cxnLst/>
            <a:rect l="l" t="t" r="r" b="b"/>
            <a:pathLst>
              <a:path w="7553325" h="2085975">
                <a:moveTo>
                  <a:pt x="38100" y="0"/>
                </a:moveTo>
                <a:lnTo>
                  <a:pt x="7477124" y="0"/>
                </a:lnTo>
                <a:cubicBezTo>
                  <a:pt x="7519209" y="0"/>
                  <a:pt x="7553325" y="34116"/>
                  <a:pt x="7553325" y="76201"/>
                </a:cubicBezTo>
                <a:lnTo>
                  <a:pt x="7553325" y="2009774"/>
                </a:lnTo>
                <a:cubicBezTo>
                  <a:pt x="7553325" y="2051859"/>
                  <a:pt x="7519209" y="2085975"/>
                  <a:pt x="7477124" y="2085975"/>
                </a:cubicBezTo>
                <a:lnTo>
                  <a:pt x="38100" y="2085975"/>
                </a:lnTo>
                <a:cubicBezTo>
                  <a:pt x="17072" y="2085975"/>
                  <a:pt x="0" y="2068903"/>
                  <a:pt x="0" y="20478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400050" y="3390900"/>
            <a:ext cx="38100" cy="2085975"/>
          </a:xfrm>
          <a:custGeom>
            <a:avLst/>
            <a:gdLst/>
            <a:ahLst/>
            <a:cxnLst/>
            <a:rect l="l" t="t" r="r" b="b"/>
            <a:pathLst>
              <a:path w="38100" h="2085975">
                <a:moveTo>
                  <a:pt x="38100" y="0"/>
                </a:moveTo>
                <a:lnTo>
                  <a:pt x="38100" y="0"/>
                </a:lnTo>
                <a:lnTo>
                  <a:pt x="38100" y="2085975"/>
                </a:lnTo>
                <a:lnTo>
                  <a:pt x="38100" y="2085975"/>
                </a:lnTo>
                <a:cubicBezTo>
                  <a:pt x="17072" y="2085975"/>
                  <a:pt x="0" y="2068903"/>
                  <a:pt x="0" y="20478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8" name="Text 26"/>
          <p:cNvSpPr/>
          <p:nvPr/>
        </p:nvSpPr>
        <p:spPr>
          <a:xfrm>
            <a:off x="571500" y="3543300"/>
            <a:ext cx="7324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Constitutional Bodies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75310" y="3928110"/>
            <a:ext cx="2322195" cy="731520"/>
          </a:xfrm>
          <a:custGeom>
            <a:avLst/>
            <a:gdLst/>
            <a:ahLst/>
            <a:cxnLst/>
            <a:rect l="l" t="t" r="r" b="b"/>
            <a:pathLst>
              <a:path w="2322195" h="731520">
                <a:moveTo>
                  <a:pt x="38098" y="0"/>
                </a:moveTo>
                <a:lnTo>
                  <a:pt x="2284097" y="0"/>
                </a:lnTo>
                <a:cubicBezTo>
                  <a:pt x="2305138" y="0"/>
                  <a:pt x="2322195" y="17057"/>
                  <a:pt x="2322195" y="38098"/>
                </a:cubicBezTo>
                <a:lnTo>
                  <a:pt x="2322195" y="693422"/>
                </a:lnTo>
                <a:cubicBezTo>
                  <a:pt x="2322195" y="714463"/>
                  <a:pt x="2305138" y="731520"/>
                  <a:pt x="2284097" y="731520"/>
                </a:cubicBezTo>
                <a:lnTo>
                  <a:pt x="38098" y="731520"/>
                </a:lnTo>
                <a:cubicBezTo>
                  <a:pt x="17057" y="731520"/>
                  <a:pt x="0" y="714463"/>
                  <a:pt x="0" y="69342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655320" y="4008120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Election Commission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55320" y="419862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Conducts world's largest democratic exercise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022164" y="3928110"/>
            <a:ext cx="2322195" cy="731520"/>
          </a:xfrm>
          <a:custGeom>
            <a:avLst/>
            <a:gdLst/>
            <a:ahLst/>
            <a:cxnLst/>
            <a:rect l="l" t="t" r="r" b="b"/>
            <a:pathLst>
              <a:path w="2322195" h="731520">
                <a:moveTo>
                  <a:pt x="38098" y="0"/>
                </a:moveTo>
                <a:lnTo>
                  <a:pt x="2284097" y="0"/>
                </a:lnTo>
                <a:cubicBezTo>
                  <a:pt x="2305138" y="0"/>
                  <a:pt x="2322195" y="17057"/>
                  <a:pt x="2322195" y="38098"/>
                </a:cubicBezTo>
                <a:lnTo>
                  <a:pt x="2322195" y="693422"/>
                </a:lnTo>
                <a:cubicBezTo>
                  <a:pt x="2322195" y="714463"/>
                  <a:pt x="2305138" y="731520"/>
                  <a:pt x="2284097" y="731520"/>
                </a:cubicBezTo>
                <a:lnTo>
                  <a:pt x="38098" y="731520"/>
                </a:lnTo>
                <a:cubicBezTo>
                  <a:pt x="17057" y="731520"/>
                  <a:pt x="0" y="714463"/>
                  <a:pt x="0" y="69342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3102173" y="4008120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CAG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102173" y="4198620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Audit and financial oversight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469017" y="3928110"/>
            <a:ext cx="2322195" cy="731520"/>
          </a:xfrm>
          <a:custGeom>
            <a:avLst/>
            <a:gdLst/>
            <a:ahLst/>
            <a:cxnLst/>
            <a:rect l="l" t="t" r="r" b="b"/>
            <a:pathLst>
              <a:path w="2322195" h="731520">
                <a:moveTo>
                  <a:pt x="38098" y="0"/>
                </a:moveTo>
                <a:lnTo>
                  <a:pt x="2284097" y="0"/>
                </a:lnTo>
                <a:cubicBezTo>
                  <a:pt x="2305138" y="0"/>
                  <a:pt x="2322195" y="17057"/>
                  <a:pt x="2322195" y="38098"/>
                </a:cubicBezTo>
                <a:lnTo>
                  <a:pt x="2322195" y="693422"/>
                </a:lnTo>
                <a:cubicBezTo>
                  <a:pt x="2322195" y="714463"/>
                  <a:pt x="2305138" y="731520"/>
                  <a:pt x="2284097" y="731520"/>
                </a:cubicBezTo>
                <a:lnTo>
                  <a:pt x="38098" y="731520"/>
                </a:lnTo>
                <a:cubicBezTo>
                  <a:pt x="17057" y="731520"/>
                  <a:pt x="0" y="714463"/>
                  <a:pt x="0" y="69342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5549027" y="4008120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UPSC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549027" y="4198620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Civil services recruitment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75310" y="4781551"/>
            <a:ext cx="2322195" cy="541020"/>
          </a:xfrm>
          <a:custGeom>
            <a:avLst/>
            <a:gdLst/>
            <a:ahLst/>
            <a:cxnLst/>
            <a:rect l="l" t="t" r="r" b="b"/>
            <a:pathLst>
              <a:path w="2322195" h="541020">
                <a:moveTo>
                  <a:pt x="38099" y="0"/>
                </a:moveTo>
                <a:lnTo>
                  <a:pt x="2284096" y="0"/>
                </a:lnTo>
                <a:cubicBezTo>
                  <a:pt x="2305138" y="0"/>
                  <a:pt x="2322195" y="17057"/>
                  <a:pt x="2322195" y="38099"/>
                </a:cubicBezTo>
                <a:lnTo>
                  <a:pt x="2322195" y="502921"/>
                </a:lnTo>
                <a:cubicBezTo>
                  <a:pt x="2322195" y="523963"/>
                  <a:pt x="2305138" y="541020"/>
                  <a:pt x="2284096" y="541020"/>
                </a:cubicBezTo>
                <a:lnTo>
                  <a:pt x="38099" y="541020"/>
                </a:lnTo>
                <a:cubicBezTo>
                  <a:pt x="17057" y="541020"/>
                  <a:pt x="0" y="523963"/>
                  <a:pt x="0" y="502921"/>
                </a:cubicBezTo>
                <a:lnTo>
                  <a:pt x="0" y="38099"/>
                </a:lnTo>
                <a:cubicBezTo>
                  <a:pt x="0" y="17057"/>
                  <a:pt x="17057" y="0"/>
                  <a:pt x="38099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655320" y="4861561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Finance Commission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5320" y="5052061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Tax devolution recommendations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022164" y="4781551"/>
            <a:ext cx="2322195" cy="541020"/>
          </a:xfrm>
          <a:custGeom>
            <a:avLst/>
            <a:gdLst/>
            <a:ahLst/>
            <a:cxnLst/>
            <a:rect l="l" t="t" r="r" b="b"/>
            <a:pathLst>
              <a:path w="2322195" h="541020">
                <a:moveTo>
                  <a:pt x="38099" y="0"/>
                </a:moveTo>
                <a:lnTo>
                  <a:pt x="2284096" y="0"/>
                </a:lnTo>
                <a:cubicBezTo>
                  <a:pt x="2305138" y="0"/>
                  <a:pt x="2322195" y="17057"/>
                  <a:pt x="2322195" y="38099"/>
                </a:cubicBezTo>
                <a:lnTo>
                  <a:pt x="2322195" y="502921"/>
                </a:lnTo>
                <a:cubicBezTo>
                  <a:pt x="2322195" y="523963"/>
                  <a:pt x="2305138" y="541020"/>
                  <a:pt x="2284096" y="541020"/>
                </a:cubicBezTo>
                <a:lnTo>
                  <a:pt x="38099" y="541020"/>
                </a:lnTo>
                <a:cubicBezTo>
                  <a:pt x="17057" y="541020"/>
                  <a:pt x="0" y="523963"/>
                  <a:pt x="0" y="502921"/>
                </a:cubicBezTo>
                <a:lnTo>
                  <a:pt x="0" y="38099"/>
                </a:lnTo>
                <a:cubicBezTo>
                  <a:pt x="0" y="17057"/>
                  <a:pt x="17057" y="0"/>
                  <a:pt x="38099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3102173" y="4861561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National Commissions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3102173" y="5052061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SC, ST, Women, Minorities, OBC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469017" y="4781551"/>
            <a:ext cx="2322195" cy="541020"/>
          </a:xfrm>
          <a:custGeom>
            <a:avLst/>
            <a:gdLst/>
            <a:ahLst/>
            <a:cxnLst/>
            <a:rect l="l" t="t" r="r" b="b"/>
            <a:pathLst>
              <a:path w="2322195" h="541020">
                <a:moveTo>
                  <a:pt x="38099" y="0"/>
                </a:moveTo>
                <a:lnTo>
                  <a:pt x="2284096" y="0"/>
                </a:lnTo>
                <a:cubicBezTo>
                  <a:pt x="2305138" y="0"/>
                  <a:pt x="2322195" y="17057"/>
                  <a:pt x="2322195" y="38099"/>
                </a:cubicBezTo>
                <a:lnTo>
                  <a:pt x="2322195" y="502921"/>
                </a:lnTo>
                <a:cubicBezTo>
                  <a:pt x="2322195" y="523963"/>
                  <a:pt x="2305138" y="541020"/>
                  <a:pt x="2284096" y="541020"/>
                </a:cubicBezTo>
                <a:lnTo>
                  <a:pt x="38099" y="541020"/>
                </a:lnTo>
                <a:cubicBezTo>
                  <a:pt x="17057" y="541020"/>
                  <a:pt x="0" y="523963"/>
                  <a:pt x="0" y="502921"/>
                </a:cubicBezTo>
                <a:lnTo>
                  <a:pt x="0" y="38099"/>
                </a:lnTo>
                <a:cubicBezTo>
                  <a:pt x="0" y="17057"/>
                  <a:pt x="17057" y="0"/>
                  <a:pt x="38099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5549027" y="4861561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Supreme Court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549027" y="5052061"/>
            <a:ext cx="2228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Constitutional guardian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106371" y="1184910"/>
            <a:ext cx="3703320" cy="2903220"/>
          </a:xfrm>
          <a:custGeom>
            <a:avLst/>
            <a:gdLst/>
            <a:ahLst/>
            <a:cxnLst/>
            <a:rect l="l" t="t" r="r" b="b"/>
            <a:pathLst>
              <a:path w="3703320" h="2903220">
                <a:moveTo>
                  <a:pt x="76210" y="0"/>
                </a:moveTo>
                <a:lnTo>
                  <a:pt x="3627110" y="0"/>
                </a:lnTo>
                <a:cubicBezTo>
                  <a:pt x="3669200" y="0"/>
                  <a:pt x="3703320" y="34120"/>
                  <a:pt x="3703320" y="76210"/>
                </a:cubicBezTo>
                <a:lnTo>
                  <a:pt x="3703320" y="2827010"/>
                </a:lnTo>
                <a:cubicBezTo>
                  <a:pt x="3703320" y="2869100"/>
                  <a:pt x="3669200" y="2903220"/>
                  <a:pt x="3627110" y="2903220"/>
                </a:cubicBezTo>
                <a:lnTo>
                  <a:pt x="76210" y="2903220"/>
                </a:lnTo>
                <a:cubicBezTo>
                  <a:pt x="34120" y="2903220"/>
                  <a:pt x="0" y="2869100"/>
                  <a:pt x="0" y="2827010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8262581" y="1341120"/>
            <a:ext cx="3476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99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Transformative Amendments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270201" y="1722120"/>
            <a:ext cx="3379470" cy="495300"/>
          </a:xfrm>
          <a:custGeom>
            <a:avLst/>
            <a:gdLst/>
            <a:ahLst/>
            <a:cxnLst/>
            <a:rect l="l" t="t" r="r" b="b"/>
            <a:pathLst>
              <a:path w="3379470" h="495300">
                <a:moveTo>
                  <a:pt x="15240" y="0"/>
                </a:moveTo>
                <a:lnTo>
                  <a:pt x="3341372" y="0"/>
                </a:lnTo>
                <a:cubicBezTo>
                  <a:pt x="3362413" y="0"/>
                  <a:pt x="3379470" y="17057"/>
                  <a:pt x="3379470" y="38098"/>
                </a:cubicBezTo>
                <a:lnTo>
                  <a:pt x="3379470" y="457202"/>
                </a:lnTo>
                <a:cubicBezTo>
                  <a:pt x="3379470" y="478243"/>
                  <a:pt x="3362413" y="495300"/>
                  <a:pt x="3341372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50" name="Shape 48"/>
          <p:cNvSpPr/>
          <p:nvPr/>
        </p:nvSpPr>
        <p:spPr>
          <a:xfrm>
            <a:off x="8270201" y="1722120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1" name="Text 49"/>
          <p:cNvSpPr/>
          <p:nvPr/>
        </p:nvSpPr>
        <p:spPr>
          <a:xfrm>
            <a:off x="8354020" y="1798320"/>
            <a:ext cx="328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73rd/74th Amendments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354020" y="1988820"/>
            <a:ext cx="32766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Panchayati Raj &amp; Municipal governance (1992)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270201" y="2293502"/>
            <a:ext cx="3379470" cy="495300"/>
          </a:xfrm>
          <a:custGeom>
            <a:avLst/>
            <a:gdLst/>
            <a:ahLst/>
            <a:cxnLst/>
            <a:rect l="l" t="t" r="r" b="b"/>
            <a:pathLst>
              <a:path w="3379470" h="495300">
                <a:moveTo>
                  <a:pt x="15240" y="0"/>
                </a:moveTo>
                <a:lnTo>
                  <a:pt x="3341372" y="0"/>
                </a:lnTo>
                <a:cubicBezTo>
                  <a:pt x="3362413" y="0"/>
                  <a:pt x="3379470" y="17057"/>
                  <a:pt x="3379470" y="38098"/>
                </a:cubicBezTo>
                <a:lnTo>
                  <a:pt x="3379470" y="457202"/>
                </a:lnTo>
                <a:cubicBezTo>
                  <a:pt x="3379470" y="478243"/>
                  <a:pt x="3362413" y="495300"/>
                  <a:pt x="3341372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54" name="Shape 52"/>
          <p:cNvSpPr/>
          <p:nvPr/>
        </p:nvSpPr>
        <p:spPr>
          <a:xfrm>
            <a:off x="8270201" y="2293502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5" name="Text 53"/>
          <p:cNvSpPr/>
          <p:nvPr/>
        </p:nvSpPr>
        <p:spPr>
          <a:xfrm>
            <a:off x="8354020" y="2369702"/>
            <a:ext cx="328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101st Amendment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354020" y="2560202"/>
            <a:ext cx="32766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GST — unified taxation (2017)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270201" y="2864883"/>
            <a:ext cx="3379470" cy="495300"/>
          </a:xfrm>
          <a:custGeom>
            <a:avLst/>
            <a:gdLst/>
            <a:ahLst/>
            <a:cxnLst/>
            <a:rect l="l" t="t" r="r" b="b"/>
            <a:pathLst>
              <a:path w="3379470" h="495300">
                <a:moveTo>
                  <a:pt x="15240" y="0"/>
                </a:moveTo>
                <a:lnTo>
                  <a:pt x="3341372" y="0"/>
                </a:lnTo>
                <a:cubicBezTo>
                  <a:pt x="3362413" y="0"/>
                  <a:pt x="3379470" y="17057"/>
                  <a:pt x="3379470" y="38098"/>
                </a:cubicBezTo>
                <a:lnTo>
                  <a:pt x="3379470" y="457202"/>
                </a:lnTo>
                <a:cubicBezTo>
                  <a:pt x="3379470" y="478243"/>
                  <a:pt x="3362413" y="495300"/>
                  <a:pt x="3341372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58" name="Shape 56"/>
          <p:cNvSpPr/>
          <p:nvPr/>
        </p:nvSpPr>
        <p:spPr>
          <a:xfrm>
            <a:off x="8270201" y="2864883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9" name="Text 57"/>
          <p:cNvSpPr/>
          <p:nvPr/>
        </p:nvSpPr>
        <p:spPr>
          <a:xfrm>
            <a:off x="8354020" y="2941083"/>
            <a:ext cx="328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103rd Amendment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354020" y="3131583"/>
            <a:ext cx="32766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EWS reservation (2019)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270201" y="3436262"/>
            <a:ext cx="3379470" cy="495300"/>
          </a:xfrm>
          <a:custGeom>
            <a:avLst/>
            <a:gdLst/>
            <a:ahLst/>
            <a:cxnLst/>
            <a:rect l="l" t="t" r="r" b="b"/>
            <a:pathLst>
              <a:path w="3379470" h="495300">
                <a:moveTo>
                  <a:pt x="15240" y="0"/>
                </a:moveTo>
                <a:lnTo>
                  <a:pt x="3341372" y="0"/>
                </a:lnTo>
                <a:cubicBezTo>
                  <a:pt x="3362413" y="0"/>
                  <a:pt x="3379470" y="17057"/>
                  <a:pt x="3379470" y="38098"/>
                </a:cubicBezTo>
                <a:lnTo>
                  <a:pt x="3379470" y="457202"/>
                </a:lnTo>
                <a:cubicBezTo>
                  <a:pt x="3379470" y="478243"/>
                  <a:pt x="3362413" y="495300"/>
                  <a:pt x="3341372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62" name="Shape 60"/>
          <p:cNvSpPr/>
          <p:nvPr/>
        </p:nvSpPr>
        <p:spPr>
          <a:xfrm>
            <a:off x="8270201" y="3436262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63" name="Text 61"/>
          <p:cNvSpPr/>
          <p:nvPr/>
        </p:nvSpPr>
        <p:spPr>
          <a:xfrm>
            <a:off x="8354020" y="3512462"/>
            <a:ext cx="328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Article 370 Abrogation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8354020" y="3702962"/>
            <a:ext cx="32766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J&amp;K structural integration (2019)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106371" y="4209574"/>
            <a:ext cx="3703320" cy="1417320"/>
          </a:xfrm>
          <a:custGeom>
            <a:avLst/>
            <a:gdLst/>
            <a:ahLst/>
            <a:cxnLst/>
            <a:rect l="l" t="t" r="r" b="b"/>
            <a:pathLst>
              <a:path w="3703320" h="1417320">
                <a:moveTo>
                  <a:pt x="76195" y="0"/>
                </a:moveTo>
                <a:lnTo>
                  <a:pt x="3627125" y="0"/>
                </a:lnTo>
                <a:cubicBezTo>
                  <a:pt x="3669206" y="0"/>
                  <a:pt x="3703320" y="34114"/>
                  <a:pt x="3703320" y="76195"/>
                </a:cubicBezTo>
                <a:lnTo>
                  <a:pt x="3703320" y="1341125"/>
                </a:lnTo>
                <a:cubicBezTo>
                  <a:pt x="3703320" y="1383206"/>
                  <a:pt x="3669206" y="1417320"/>
                  <a:pt x="3627125" y="1417320"/>
                </a:cubicBezTo>
                <a:lnTo>
                  <a:pt x="76195" y="1417320"/>
                </a:lnTo>
                <a:cubicBezTo>
                  <a:pt x="34114" y="1417320"/>
                  <a:pt x="0" y="1383206"/>
                  <a:pt x="0" y="134112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8224481" y="4327685"/>
            <a:ext cx="3543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Statistics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224481" y="4632485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Adopted: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January 26, 1950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8224481" y="4861085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Length: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448 Articles, 12 Schedules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224481" y="5089685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Amendments: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100+ since adoption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224481" y="5318285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Adult Franchise: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Universal since 1950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384810" y="5855971"/>
            <a:ext cx="11418570" cy="617220"/>
          </a:xfrm>
          <a:custGeom>
            <a:avLst/>
            <a:gdLst/>
            <a:ahLst/>
            <a:cxnLst/>
            <a:rect l="l" t="t" r="r" b="b"/>
            <a:pathLst>
              <a:path w="11418570" h="617220">
                <a:moveTo>
                  <a:pt x="76202" y="0"/>
                </a:moveTo>
                <a:lnTo>
                  <a:pt x="11342368" y="0"/>
                </a:lnTo>
                <a:cubicBezTo>
                  <a:pt x="11384453" y="0"/>
                  <a:pt x="11418570" y="34117"/>
                  <a:pt x="11418570" y="76202"/>
                </a:cubicBezTo>
                <a:lnTo>
                  <a:pt x="11418570" y="541018"/>
                </a:lnTo>
                <a:cubicBezTo>
                  <a:pt x="11418570" y="583103"/>
                  <a:pt x="11384453" y="617220"/>
                  <a:pt x="11342368" y="617220"/>
                </a:cubicBezTo>
                <a:lnTo>
                  <a:pt x="76202" y="617220"/>
                </a:lnTo>
                <a:cubicBezTo>
                  <a:pt x="34117" y="617220"/>
                  <a:pt x="0" y="583103"/>
                  <a:pt x="0" y="54101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72" name="Shape 70"/>
          <p:cNvSpPr/>
          <p:nvPr/>
        </p:nvSpPr>
        <p:spPr>
          <a:xfrm>
            <a:off x="513636" y="6004561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44172" y="39953"/>
                </a:moveTo>
                <a:lnTo>
                  <a:pt x="39302" y="35083"/>
                </a:lnTo>
                <a:cubicBezTo>
                  <a:pt x="36046" y="31827"/>
                  <a:pt x="36046" y="26540"/>
                  <a:pt x="39302" y="23284"/>
                </a:cubicBezTo>
                <a:lnTo>
                  <a:pt x="69175" y="-6615"/>
                </a:lnTo>
                <a:cubicBezTo>
                  <a:pt x="72431" y="-9871"/>
                  <a:pt x="77718" y="-9871"/>
                  <a:pt x="80974" y="-6615"/>
                </a:cubicBezTo>
                <a:lnTo>
                  <a:pt x="85844" y="-1719"/>
                </a:lnTo>
                <a:cubicBezTo>
                  <a:pt x="89100" y="1537"/>
                  <a:pt x="89100" y="6824"/>
                  <a:pt x="85844" y="10079"/>
                </a:cubicBezTo>
                <a:lnTo>
                  <a:pt x="55971" y="39953"/>
                </a:lnTo>
                <a:cubicBezTo>
                  <a:pt x="52715" y="43209"/>
                  <a:pt x="47428" y="43209"/>
                  <a:pt x="44172" y="39953"/>
                </a:cubicBezTo>
                <a:close/>
                <a:moveTo>
                  <a:pt x="71884" y="55137"/>
                </a:moveTo>
                <a:lnTo>
                  <a:pt x="63706" y="46959"/>
                </a:lnTo>
                <a:lnTo>
                  <a:pt x="92876" y="17789"/>
                </a:lnTo>
                <a:lnTo>
                  <a:pt x="123974" y="48886"/>
                </a:lnTo>
                <a:lnTo>
                  <a:pt x="94804" y="78057"/>
                </a:lnTo>
                <a:lnTo>
                  <a:pt x="86625" y="69879"/>
                </a:lnTo>
                <a:lnTo>
                  <a:pt x="26201" y="130303"/>
                </a:lnTo>
                <a:cubicBezTo>
                  <a:pt x="22138" y="134366"/>
                  <a:pt x="15549" y="134366"/>
                  <a:pt x="11460" y="130303"/>
                </a:cubicBezTo>
                <a:cubicBezTo>
                  <a:pt x="7371" y="126240"/>
                  <a:pt x="7397" y="119650"/>
                  <a:pt x="11460" y="115561"/>
                </a:cubicBezTo>
                <a:lnTo>
                  <a:pt x="71884" y="55137"/>
                </a:lnTo>
                <a:close/>
                <a:moveTo>
                  <a:pt x="101810" y="97564"/>
                </a:moveTo>
                <a:cubicBezTo>
                  <a:pt x="98554" y="94309"/>
                  <a:pt x="98554" y="89022"/>
                  <a:pt x="101810" y="85766"/>
                </a:cubicBezTo>
                <a:lnTo>
                  <a:pt x="131683" y="55892"/>
                </a:lnTo>
                <a:cubicBezTo>
                  <a:pt x="134939" y="52637"/>
                  <a:pt x="140226" y="52637"/>
                  <a:pt x="143481" y="55892"/>
                </a:cubicBezTo>
                <a:lnTo>
                  <a:pt x="148352" y="60763"/>
                </a:lnTo>
                <a:cubicBezTo>
                  <a:pt x="151607" y="64018"/>
                  <a:pt x="151607" y="69306"/>
                  <a:pt x="148352" y="72561"/>
                </a:cubicBezTo>
                <a:lnTo>
                  <a:pt x="118478" y="102461"/>
                </a:lnTo>
                <a:cubicBezTo>
                  <a:pt x="115223" y="105716"/>
                  <a:pt x="109936" y="105716"/>
                  <a:pt x="106680" y="102461"/>
                </a:cubicBezTo>
                <a:lnTo>
                  <a:pt x="101810" y="9759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73" name="Text 71"/>
          <p:cNvSpPr/>
          <p:nvPr/>
        </p:nvSpPr>
        <p:spPr>
          <a:xfrm>
            <a:off x="731520" y="5974080"/>
            <a:ext cx="110204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Strategic Significance: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The Constitutional framework provides the legal architecture within which all governance transformation operates, and recent amendments reflect structural modernization for 21st-century challenges.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4848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PM GOVERNANCE MODEL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49149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Prime Ministerial Command Structure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028700"/>
            <a:ext cx="11506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PMO functions as the strategic command center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unprecedented direct monitoring capabilities linking the Prime Minister to implementation at all levels through technology-enabled oversight.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638300"/>
            <a:ext cx="5619750" cy="2466975"/>
          </a:xfrm>
          <a:custGeom>
            <a:avLst/>
            <a:gdLst/>
            <a:ahLst/>
            <a:cxnLst/>
            <a:rect l="l" t="t" r="r" b="b"/>
            <a:pathLst>
              <a:path w="5619750" h="2466975">
                <a:moveTo>
                  <a:pt x="38100" y="0"/>
                </a:moveTo>
                <a:lnTo>
                  <a:pt x="5543545" y="0"/>
                </a:lnTo>
                <a:cubicBezTo>
                  <a:pt x="5585604" y="0"/>
                  <a:pt x="5619750" y="34146"/>
                  <a:pt x="5619750" y="76205"/>
                </a:cubicBezTo>
                <a:lnTo>
                  <a:pt x="5619750" y="2390770"/>
                </a:lnTo>
                <a:cubicBezTo>
                  <a:pt x="5619750" y="2432857"/>
                  <a:pt x="5585632" y="2466975"/>
                  <a:pt x="5543545" y="2466975"/>
                </a:cubicBezTo>
                <a:lnTo>
                  <a:pt x="38100" y="2466975"/>
                </a:lnTo>
                <a:cubicBezTo>
                  <a:pt x="17072" y="2466975"/>
                  <a:pt x="0" y="2449903"/>
                  <a:pt x="0" y="24288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400050" y="1638300"/>
            <a:ext cx="38100" cy="2466975"/>
          </a:xfrm>
          <a:custGeom>
            <a:avLst/>
            <a:gdLst/>
            <a:ahLst/>
            <a:cxnLst/>
            <a:rect l="l" t="t" r="r" b="b"/>
            <a:pathLst>
              <a:path w="38100" h="2466975">
                <a:moveTo>
                  <a:pt x="38100" y="0"/>
                </a:moveTo>
                <a:lnTo>
                  <a:pt x="38100" y="0"/>
                </a:lnTo>
                <a:lnTo>
                  <a:pt x="38100" y="2466975"/>
                </a:lnTo>
                <a:lnTo>
                  <a:pt x="38100" y="2466975"/>
                </a:lnTo>
                <a:cubicBezTo>
                  <a:pt x="17072" y="2466975"/>
                  <a:pt x="0" y="2449903"/>
                  <a:pt x="0" y="24288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8" name="Text 6"/>
          <p:cNvSpPr/>
          <p:nvPr/>
        </p:nvSpPr>
        <p:spPr>
          <a:xfrm>
            <a:off x="571500" y="1790700"/>
            <a:ext cx="539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PRAGATI: Direct PM Monitoring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2171700"/>
            <a:ext cx="53625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Pro-Active Governance and Timely Implementation — a multimodal platform enabling PM to directly review delayed infrastructure projects, grievance resolution, and program implementation.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5310" y="2861310"/>
            <a:ext cx="2598420" cy="502920"/>
          </a:xfrm>
          <a:custGeom>
            <a:avLst/>
            <a:gdLst/>
            <a:ahLst/>
            <a:cxnLst/>
            <a:rect l="l" t="t" r="r" b="b"/>
            <a:pathLst>
              <a:path w="2598420" h="502920">
                <a:moveTo>
                  <a:pt x="38101" y="0"/>
                </a:moveTo>
                <a:lnTo>
                  <a:pt x="2560319" y="0"/>
                </a:lnTo>
                <a:cubicBezTo>
                  <a:pt x="2581362" y="0"/>
                  <a:pt x="2598420" y="17058"/>
                  <a:pt x="2598420" y="38101"/>
                </a:cubicBezTo>
                <a:lnTo>
                  <a:pt x="2598420" y="464819"/>
                </a:lnTo>
                <a:cubicBezTo>
                  <a:pt x="2598420" y="485862"/>
                  <a:pt x="2581362" y="502920"/>
                  <a:pt x="2560319" y="502920"/>
                </a:cubicBezTo>
                <a:lnTo>
                  <a:pt x="38101" y="502920"/>
                </a:lnTo>
                <a:cubicBezTo>
                  <a:pt x="17058" y="502920"/>
                  <a:pt x="0" y="485862"/>
                  <a:pt x="0" y="464819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55320" y="2941320"/>
            <a:ext cx="2505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45+ Sessions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55320" y="3131820"/>
            <a:ext cx="24955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Monthly video conferences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261360" y="2861310"/>
            <a:ext cx="2598420" cy="502920"/>
          </a:xfrm>
          <a:custGeom>
            <a:avLst/>
            <a:gdLst/>
            <a:ahLst/>
            <a:cxnLst/>
            <a:rect l="l" t="t" r="r" b="b"/>
            <a:pathLst>
              <a:path w="2598420" h="502920">
                <a:moveTo>
                  <a:pt x="38101" y="0"/>
                </a:moveTo>
                <a:lnTo>
                  <a:pt x="2560319" y="0"/>
                </a:lnTo>
                <a:cubicBezTo>
                  <a:pt x="2581362" y="0"/>
                  <a:pt x="2598420" y="17058"/>
                  <a:pt x="2598420" y="38101"/>
                </a:cubicBezTo>
                <a:lnTo>
                  <a:pt x="2598420" y="464819"/>
                </a:lnTo>
                <a:cubicBezTo>
                  <a:pt x="2598420" y="485862"/>
                  <a:pt x="2581362" y="502920"/>
                  <a:pt x="2560319" y="502920"/>
                </a:cubicBezTo>
                <a:lnTo>
                  <a:pt x="38101" y="502920"/>
                </a:lnTo>
                <a:cubicBezTo>
                  <a:pt x="17058" y="502920"/>
                  <a:pt x="0" y="485862"/>
                  <a:pt x="0" y="464819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341370" y="2941320"/>
            <a:ext cx="2505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₹18+ Lakh Crore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341370" y="3131820"/>
            <a:ext cx="24955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Projects reviewed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75310" y="3447932"/>
            <a:ext cx="2598420" cy="502920"/>
          </a:xfrm>
          <a:custGeom>
            <a:avLst/>
            <a:gdLst/>
            <a:ahLst/>
            <a:cxnLst/>
            <a:rect l="l" t="t" r="r" b="b"/>
            <a:pathLst>
              <a:path w="2598420" h="502920">
                <a:moveTo>
                  <a:pt x="38101" y="0"/>
                </a:moveTo>
                <a:lnTo>
                  <a:pt x="2560319" y="0"/>
                </a:lnTo>
                <a:cubicBezTo>
                  <a:pt x="2581362" y="0"/>
                  <a:pt x="2598420" y="17058"/>
                  <a:pt x="2598420" y="38101"/>
                </a:cubicBezTo>
                <a:lnTo>
                  <a:pt x="2598420" y="464819"/>
                </a:lnTo>
                <a:cubicBezTo>
                  <a:pt x="2598420" y="485862"/>
                  <a:pt x="2581362" y="502920"/>
                  <a:pt x="2560319" y="502920"/>
                </a:cubicBezTo>
                <a:lnTo>
                  <a:pt x="38101" y="502920"/>
                </a:lnTo>
                <a:cubicBezTo>
                  <a:pt x="17058" y="502920"/>
                  <a:pt x="0" y="485862"/>
                  <a:pt x="0" y="464819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655320" y="3527940"/>
            <a:ext cx="2505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340+ Projects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55320" y="3718440"/>
            <a:ext cx="24955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Individually tracked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261360" y="3447932"/>
            <a:ext cx="2598420" cy="502920"/>
          </a:xfrm>
          <a:custGeom>
            <a:avLst/>
            <a:gdLst/>
            <a:ahLst/>
            <a:cxnLst/>
            <a:rect l="l" t="t" r="r" b="b"/>
            <a:pathLst>
              <a:path w="2598420" h="502920">
                <a:moveTo>
                  <a:pt x="38101" y="0"/>
                </a:moveTo>
                <a:lnTo>
                  <a:pt x="2560319" y="0"/>
                </a:lnTo>
                <a:cubicBezTo>
                  <a:pt x="2581362" y="0"/>
                  <a:pt x="2598420" y="17058"/>
                  <a:pt x="2598420" y="38101"/>
                </a:cubicBezTo>
                <a:lnTo>
                  <a:pt x="2598420" y="464819"/>
                </a:lnTo>
                <a:cubicBezTo>
                  <a:pt x="2598420" y="485862"/>
                  <a:pt x="2581362" y="502920"/>
                  <a:pt x="2560319" y="502920"/>
                </a:cubicBezTo>
                <a:lnTo>
                  <a:pt x="38101" y="502920"/>
                </a:lnTo>
                <a:cubicBezTo>
                  <a:pt x="17058" y="502920"/>
                  <a:pt x="0" y="485862"/>
                  <a:pt x="0" y="464819"/>
                </a:cubicBezTo>
                <a:lnTo>
                  <a:pt x="0" y="38101"/>
                </a:lnTo>
                <a:cubicBezTo>
                  <a:pt x="0" y="17058"/>
                  <a:pt x="17058" y="0"/>
                  <a:pt x="38101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3341370" y="3527940"/>
            <a:ext cx="2505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3-Tier System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341370" y="3718440"/>
            <a:ext cx="24955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PMO → Ministries → States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00050" y="4221242"/>
            <a:ext cx="5619750" cy="2057400"/>
          </a:xfrm>
          <a:custGeom>
            <a:avLst/>
            <a:gdLst/>
            <a:ahLst/>
            <a:cxnLst/>
            <a:rect l="l" t="t" r="r" b="b"/>
            <a:pathLst>
              <a:path w="5619750" h="2057400">
                <a:moveTo>
                  <a:pt x="38100" y="0"/>
                </a:moveTo>
                <a:lnTo>
                  <a:pt x="5543544" y="0"/>
                </a:lnTo>
                <a:cubicBezTo>
                  <a:pt x="5585631" y="0"/>
                  <a:pt x="5619750" y="34119"/>
                  <a:pt x="5619750" y="76206"/>
                </a:cubicBezTo>
                <a:lnTo>
                  <a:pt x="5619750" y="1981194"/>
                </a:lnTo>
                <a:cubicBezTo>
                  <a:pt x="5619750" y="2023281"/>
                  <a:pt x="5585631" y="2057400"/>
                  <a:pt x="5543544" y="2057400"/>
                </a:cubicBezTo>
                <a:lnTo>
                  <a:pt x="38100" y="2057400"/>
                </a:lnTo>
                <a:cubicBezTo>
                  <a:pt x="17072" y="2057400"/>
                  <a:pt x="0" y="2040328"/>
                  <a:pt x="0" y="2019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400050" y="4221242"/>
            <a:ext cx="38100" cy="2057400"/>
          </a:xfrm>
          <a:custGeom>
            <a:avLst/>
            <a:gdLst/>
            <a:ahLst/>
            <a:cxnLst/>
            <a:rect l="l" t="t" r="r" b="b"/>
            <a:pathLst>
              <a:path w="38100" h="2057400">
                <a:moveTo>
                  <a:pt x="38100" y="0"/>
                </a:moveTo>
                <a:lnTo>
                  <a:pt x="38100" y="0"/>
                </a:lnTo>
                <a:lnTo>
                  <a:pt x="38100" y="2057400"/>
                </a:lnTo>
                <a:lnTo>
                  <a:pt x="38100" y="2057400"/>
                </a:lnTo>
                <a:cubicBezTo>
                  <a:pt x="17072" y="2057400"/>
                  <a:pt x="0" y="2040328"/>
                  <a:pt x="0" y="2019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4" name="Text 22"/>
          <p:cNvSpPr/>
          <p:nvPr/>
        </p:nvSpPr>
        <p:spPr>
          <a:xfrm>
            <a:off x="571500" y="4373642"/>
            <a:ext cx="5391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NITI Aayog: Strategic Advisory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71500" y="4754642"/>
            <a:ext cx="53625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Replaced Planning Commission (2015) with a think tank model focused on bottom-up planning, cooperative federalism, and competitive performance monitoring.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71500" y="5249942"/>
            <a:ext cx="536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Vision 2047: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India@100 roadmap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71500" y="5478542"/>
            <a:ext cx="536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SDG India Index: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State-level tracking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71500" y="5707142"/>
            <a:ext cx="536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Aspirational Districts: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115 backward districts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71500" y="5935742"/>
            <a:ext cx="5362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Sectoral Indices: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Health, Education, Water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76010" y="1642110"/>
            <a:ext cx="5627370" cy="2293620"/>
          </a:xfrm>
          <a:custGeom>
            <a:avLst/>
            <a:gdLst/>
            <a:ahLst/>
            <a:cxnLst/>
            <a:rect l="l" t="t" r="r" b="b"/>
            <a:pathLst>
              <a:path w="5627370" h="2293620">
                <a:moveTo>
                  <a:pt x="76194" y="0"/>
                </a:moveTo>
                <a:lnTo>
                  <a:pt x="5551176" y="0"/>
                </a:lnTo>
                <a:cubicBezTo>
                  <a:pt x="5593257" y="0"/>
                  <a:pt x="5627370" y="34113"/>
                  <a:pt x="5627370" y="76194"/>
                </a:cubicBezTo>
                <a:lnTo>
                  <a:pt x="5627370" y="2217426"/>
                </a:lnTo>
                <a:cubicBezTo>
                  <a:pt x="5627370" y="2259507"/>
                  <a:pt x="5593257" y="2293620"/>
                  <a:pt x="5551176" y="2293620"/>
                </a:cubicBezTo>
                <a:lnTo>
                  <a:pt x="76194" y="2293620"/>
                </a:lnTo>
                <a:cubicBezTo>
                  <a:pt x="34113" y="2293620"/>
                  <a:pt x="0" y="2259507"/>
                  <a:pt x="0" y="2217426"/>
                </a:cubicBezTo>
                <a:lnTo>
                  <a:pt x="0" y="76194"/>
                </a:lnTo>
                <a:cubicBezTo>
                  <a:pt x="0" y="34141"/>
                  <a:pt x="34141" y="0"/>
                  <a:pt x="76194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6332220" y="1798320"/>
            <a:ext cx="5400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99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PMO as Command Center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51270" y="221742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9056" y="0"/>
                </a:moveTo>
                <a:cubicBezTo>
                  <a:pt x="115074" y="0"/>
                  <a:pt x="152400" y="37326"/>
                  <a:pt x="152400" y="83344"/>
                </a:cubicBezTo>
                <a:cubicBezTo>
                  <a:pt x="152400" y="87303"/>
                  <a:pt x="149215" y="90488"/>
                  <a:pt x="145256" y="90488"/>
                </a:cubicBezTo>
                <a:cubicBezTo>
                  <a:pt x="141297" y="90488"/>
                  <a:pt x="138113" y="87303"/>
                  <a:pt x="138113" y="83344"/>
                </a:cubicBezTo>
                <a:cubicBezTo>
                  <a:pt x="138113" y="45214"/>
                  <a:pt x="107186" y="14288"/>
                  <a:pt x="69056" y="14288"/>
                </a:cubicBezTo>
                <a:cubicBezTo>
                  <a:pt x="65097" y="14288"/>
                  <a:pt x="61912" y="11103"/>
                  <a:pt x="61912" y="7144"/>
                </a:cubicBezTo>
                <a:cubicBezTo>
                  <a:pt x="61912" y="3185"/>
                  <a:pt x="65097" y="0"/>
                  <a:pt x="69056" y="0"/>
                </a:cubicBezTo>
                <a:close/>
                <a:moveTo>
                  <a:pt x="61912" y="35719"/>
                </a:moveTo>
                <a:cubicBezTo>
                  <a:pt x="61912" y="31760"/>
                  <a:pt x="65097" y="28575"/>
                  <a:pt x="69056" y="28575"/>
                </a:cubicBezTo>
                <a:cubicBezTo>
                  <a:pt x="99298" y="28575"/>
                  <a:pt x="123825" y="53102"/>
                  <a:pt x="123825" y="83344"/>
                </a:cubicBezTo>
                <a:cubicBezTo>
                  <a:pt x="123825" y="87303"/>
                  <a:pt x="120640" y="90488"/>
                  <a:pt x="116681" y="90488"/>
                </a:cubicBezTo>
                <a:cubicBezTo>
                  <a:pt x="112722" y="90488"/>
                  <a:pt x="109537" y="87303"/>
                  <a:pt x="109537" y="83344"/>
                </a:cubicBezTo>
                <a:cubicBezTo>
                  <a:pt x="109537" y="60990"/>
                  <a:pt x="91410" y="42863"/>
                  <a:pt x="69056" y="42863"/>
                </a:cubicBezTo>
                <a:cubicBezTo>
                  <a:pt x="65097" y="42863"/>
                  <a:pt x="61912" y="39678"/>
                  <a:pt x="61912" y="35719"/>
                </a:cubicBezTo>
                <a:close/>
                <a:moveTo>
                  <a:pt x="7858" y="42476"/>
                </a:moveTo>
                <a:cubicBezTo>
                  <a:pt x="10478" y="37147"/>
                  <a:pt x="17502" y="36552"/>
                  <a:pt x="21699" y="40749"/>
                </a:cubicBezTo>
                <a:lnTo>
                  <a:pt x="59948" y="78998"/>
                </a:lnTo>
                <a:lnTo>
                  <a:pt x="69473" y="69473"/>
                </a:lnTo>
                <a:cubicBezTo>
                  <a:pt x="73194" y="65752"/>
                  <a:pt x="79236" y="65752"/>
                  <a:pt x="82957" y="69473"/>
                </a:cubicBezTo>
                <a:cubicBezTo>
                  <a:pt x="86678" y="73194"/>
                  <a:pt x="86678" y="79236"/>
                  <a:pt x="82957" y="82957"/>
                </a:cubicBezTo>
                <a:lnTo>
                  <a:pt x="73432" y="92482"/>
                </a:lnTo>
                <a:lnTo>
                  <a:pt x="111681" y="130731"/>
                </a:lnTo>
                <a:cubicBezTo>
                  <a:pt x="115878" y="134928"/>
                  <a:pt x="115253" y="141923"/>
                  <a:pt x="109954" y="144572"/>
                </a:cubicBezTo>
                <a:cubicBezTo>
                  <a:pt x="99774" y="149602"/>
                  <a:pt x="88344" y="152430"/>
                  <a:pt x="76230" y="152430"/>
                </a:cubicBezTo>
                <a:cubicBezTo>
                  <a:pt x="34141" y="152430"/>
                  <a:pt x="30" y="118318"/>
                  <a:pt x="30" y="76230"/>
                </a:cubicBezTo>
                <a:cubicBezTo>
                  <a:pt x="30" y="64115"/>
                  <a:pt x="2857" y="52655"/>
                  <a:pt x="7888" y="42505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3" name="Text 31"/>
          <p:cNvSpPr/>
          <p:nvPr/>
        </p:nvSpPr>
        <p:spPr>
          <a:xfrm>
            <a:off x="6598920" y="2179320"/>
            <a:ext cx="2028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Dashboards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598920" y="2369820"/>
            <a:ext cx="2019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Live monitoring of all flagship schemes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41745" y="2636402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73819" y="26194"/>
                </a:moveTo>
                <a:lnTo>
                  <a:pt x="97631" y="26194"/>
                </a:lnTo>
                <a:lnTo>
                  <a:pt x="97631" y="40481"/>
                </a:lnTo>
                <a:lnTo>
                  <a:pt x="73819" y="40481"/>
                </a:lnTo>
                <a:lnTo>
                  <a:pt x="73819" y="26194"/>
                </a:lnTo>
                <a:close/>
                <a:moveTo>
                  <a:pt x="71438" y="9525"/>
                </a:moveTo>
                <a:cubicBezTo>
                  <a:pt x="63550" y="9525"/>
                  <a:pt x="57150" y="15925"/>
                  <a:pt x="57150" y="23813"/>
                </a:cubicBezTo>
                <a:lnTo>
                  <a:pt x="57150" y="42863"/>
                </a:lnTo>
                <a:cubicBezTo>
                  <a:pt x="57150" y="50750"/>
                  <a:pt x="63550" y="57150"/>
                  <a:pt x="71438" y="57150"/>
                </a:cubicBezTo>
                <a:lnTo>
                  <a:pt x="76200" y="57150"/>
                </a:lnTo>
                <a:lnTo>
                  <a:pt x="76200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38100" y="85725"/>
                </a:lnTo>
                <a:lnTo>
                  <a:pt x="38100" y="95250"/>
                </a:lnTo>
                <a:lnTo>
                  <a:pt x="33338" y="95250"/>
                </a:lnTo>
                <a:cubicBezTo>
                  <a:pt x="25450" y="95250"/>
                  <a:pt x="19050" y="101650"/>
                  <a:pt x="19050" y="109537"/>
                </a:cubicBezTo>
                <a:lnTo>
                  <a:pt x="19050" y="128588"/>
                </a:lnTo>
                <a:cubicBezTo>
                  <a:pt x="19050" y="136475"/>
                  <a:pt x="25450" y="142875"/>
                  <a:pt x="33338" y="142875"/>
                </a:cubicBezTo>
                <a:lnTo>
                  <a:pt x="61912" y="142875"/>
                </a:lnTo>
                <a:cubicBezTo>
                  <a:pt x="69800" y="142875"/>
                  <a:pt x="76200" y="136475"/>
                  <a:pt x="76200" y="128588"/>
                </a:cubicBezTo>
                <a:lnTo>
                  <a:pt x="76200" y="109537"/>
                </a:lnTo>
                <a:cubicBezTo>
                  <a:pt x="76200" y="101650"/>
                  <a:pt x="69800" y="95250"/>
                  <a:pt x="61912" y="95250"/>
                </a:cubicBezTo>
                <a:lnTo>
                  <a:pt x="57150" y="95250"/>
                </a:lnTo>
                <a:lnTo>
                  <a:pt x="57150" y="85725"/>
                </a:lnTo>
                <a:lnTo>
                  <a:pt x="114300" y="85725"/>
                </a:lnTo>
                <a:lnTo>
                  <a:pt x="114300" y="95250"/>
                </a:lnTo>
                <a:lnTo>
                  <a:pt x="109537" y="95250"/>
                </a:lnTo>
                <a:cubicBezTo>
                  <a:pt x="101650" y="95250"/>
                  <a:pt x="95250" y="101650"/>
                  <a:pt x="95250" y="109537"/>
                </a:cubicBezTo>
                <a:lnTo>
                  <a:pt x="95250" y="128588"/>
                </a:lnTo>
                <a:cubicBezTo>
                  <a:pt x="95250" y="136475"/>
                  <a:pt x="101650" y="142875"/>
                  <a:pt x="109537" y="142875"/>
                </a:cubicBezTo>
                <a:lnTo>
                  <a:pt x="138113" y="142875"/>
                </a:lnTo>
                <a:cubicBezTo>
                  <a:pt x="146000" y="142875"/>
                  <a:pt x="152400" y="136475"/>
                  <a:pt x="152400" y="128588"/>
                </a:cubicBezTo>
                <a:lnTo>
                  <a:pt x="152400" y="109537"/>
                </a:lnTo>
                <a:cubicBezTo>
                  <a:pt x="152400" y="101650"/>
                  <a:pt x="146000" y="95250"/>
                  <a:pt x="138113" y="95250"/>
                </a:cubicBezTo>
                <a:lnTo>
                  <a:pt x="133350" y="95250"/>
                </a:lnTo>
                <a:lnTo>
                  <a:pt x="133350" y="85725"/>
                </a:lnTo>
                <a:lnTo>
                  <a:pt x="161925" y="85725"/>
                </a:lnTo>
                <a:cubicBezTo>
                  <a:pt x="167194" y="85725"/>
                  <a:pt x="171450" y="81469"/>
                  <a:pt x="171450" y="76200"/>
                </a:cubicBezTo>
                <a:cubicBezTo>
                  <a:pt x="171450" y="70931"/>
                  <a:pt x="167194" y="66675"/>
                  <a:pt x="161925" y="66675"/>
                </a:cubicBezTo>
                <a:lnTo>
                  <a:pt x="95250" y="66675"/>
                </a:lnTo>
                <a:lnTo>
                  <a:pt x="95250" y="57150"/>
                </a:lnTo>
                <a:lnTo>
                  <a:pt x="100013" y="57150"/>
                </a:lnTo>
                <a:cubicBezTo>
                  <a:pt x="107900" y="57150"/>
                  <a:pt x="114300" y="50750"/>
                  <a:pt x="114300" y="42863"/>
                </a:cubicBezTo>
                <a:lnTo>
                  <a:pt x="114300" y="23813"/>
                </a:lnTo>
                <a:cubicBezTo>
                  <a:pt x="114300" y="15925"/>
                  <a:pt x="107900" y="9525"/>
                  <a:pt x="100013" y="9525"/>
                </a:cubicBezTo>
                <a:lnTo>
                  <a:pt x="71438" y="9525"/>
                </a:lnTo>
                <a:close/>
                <a:moveTo>
                  <a:pt x="133350" y="111919"/>
                </a:moveTo>
                <a:lnTo>
                  <a:pt x="135731" y="111919"/>
                </a:lnTo>
                <a:lnTo>
                  <a:pt x="135731" y="126206"/>
                </a:lnTo>
                <a:lnTo>
                  <a:pt x="111919" y="126206"/>
                </a:lnTo>
                <a:lnTo>
                  <a:pt x="111919" y="111919"/>
                </a:lnTo>
                <a:lnTo>
                  <a:pt x="133350" y="111919"/>
                </a:lnTo>
                <a:close/>
                <a:moveTo>
                  <a:pt x="57150" y="111919"/>
                </a:moveTo>
                <a:lnTo>
                  <a:pt x="59531" y="111919"/>
                </a:lnTo>
                <a:lnTo>
                  <a:pt x="59531" y="126206"/>
                </a:lnTo>
                <a:lnTo>
                  <a:pt x="35719" y="126206"/>
                </a:lnTo>
                <a:lnTo>
                  <a:pt x="35719" y="111919"/>
                </a:lnTo>
                <a:lnTo>
                  <a:pt x="57150" y="111919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6" name="Text 34"/>
          <p:cNvSpPr/>
          <p:nvPr/>
        </p:nvSpPr>
        <p:spPr>
          <a:xfrm>
            <a:off x="6598920" y="2598302"/>
            <a:ext cx="2019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Cross-Ministry Coordination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598920" y="2788802"/>
            <a:ext cx="20097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PM Gati Shakti: 16-ministry integration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32220" y="3055383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9" name="Text 37"/>
          <p:cNvSpPr/>
          <p:nvPr/>
        </p:nvSpPr>
        <p:spPr>
          <a:xfrm>
            <a:off x="6598920" y="3017283"/>
            <a:ext cx="2457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 Citizen Connect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98920" y="3207783"/>
            <a:ext cx="24479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Mann Ki Baat: 110+ episodes, 100M+ followers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70320" y="3474362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92690" y="9525"/>
                </a:moveTo>
                <a:lnTo>
                  <a:pt x="95250" y="9525"/>
                </a:lnTo>
                <a:cubicBezTo>
                  <a:pt x="105757" y="9525"/>
                  <a:pt x="114300" y="18068"/>
                  <a:pt x="114300" y="285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21610" y="9525"/>
                </a:lnTo>
                <a:cubicBezTo>
                  <a:pt x="24884" y="3840"/>
                  <a:pt x="31046" y="0"/>
                  <a:pt x="38100" y="0"/>
                </a:cubicBezTo>
                <a:lnTo>
                  <a:pt x="76200" y="0"/>
                </a:lnTo>
                <a:cubicBezTo>
                  <a:pt x="83254" y="0"/>
                  <a:pt x="89416" y="3840"/>
                  <a:pt x="92690" y="9525"/>
                </a:cubicBezTo>
                <a:close/>
                <a:moveTo>
                  <a:pt x="73819" y="33338"/>
                </a:moveTo>
                <a:cubicBezTo>
                  <a:pt x="77778" y="33338"/>
                  <a:pt x="80962" y="30153"/>
                  <a:pt x="80962" y="26194"/>
                </a:cubicBezTo>
                <a:cubicBezTo>
                  <a:pt x="80962" y="22235"/>
                  <a:pt x="77778" y="19050"/>
                  <a:pt x="73819" y="19050"/>
                </a:cubicBezTo>
                <a:lnTo>
                  <a:pt x="40481" y="19050"/>
                </a:lnTo>
                <a:cubicBezTo>
                  <a:pt x="36522" y="19050"/>
                  <a:pt x="33338" y="22235"/>
                  <a:pt x="33338" y="26194"/>
                </a:cubicBezTo>
                <a:cubicBezTo>
                  <a:pt x="33338" y="30153"/>
                  <a:pt x="36522" y="33338"/>
                  <a:pt x="40481" y="33338"/>
                </a:cubicBezTo>
                <a:lnTo>
                  <a:pt x="73819" y="33338"/>
                </a:lnTo>
                <a:close/>
                <a:moveTo>
                  <a:pt x="82272" y="77599"/>
                </a:moveTo>
                <a:cubicBezTo>
                  <a:pt x="84356" y="74265"/>
                  <a:pt x="83344" y="69860"/>
                  <a:pt x="80010" y="67747"/>
                </a:cubicBezTo>
                <a:cubicBezTo>
                  <a:pt x="76676" y="65633"/>
                  <a:pt x="72271" y="66675"/>
                  <a:pt x="70158" y="70009"/>
                </a:cubicBezTo>
                <a:lnTo>
                  <a:pt x="51881" y="99268"/>
                </a:lnTo>
                <a:lnTo>
                  <a:pt x="43845" y="88553"/>
                </a:lnTo>
                <a:cubicBezTo>
                  <a:pt x="41464" y="85398"/>
                  <a:pt x="36999" y="84743"/>
                  <a:pt x="33844" y="87124"/>
                </a:cubicBezTo>
                <a:cubicBezTo>
                  <a:pt x="30688" y="89505"/>
                  <a:pt x="30034" y="93970"/>
                  <a:pt x="32415" y="97125"/>
                </a:cubicBezTo>
                <a:lnTo>
                  <a:pt x="46702" y="116175"/>
                </a:lnTo>
                <a:cubicBezTo>
                  <a:pt x="48101" y="118050"/>
                  <a:pt x="50363" y="119122"/>
                  <a:pt x="52715" y="119033"/>
                </a:cubicBezTo>
                <a:cubicBezTo>
                  <a:pt x="55066" y="118943"/>
                  <a:pt x="57210" y="117693"/>
                  <a:pt x="58460" y="115669"/>
                </a:cubicBezTo>
                <a:lnTo>
                  <a:pt x="82272" y="77569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2" name="Text 40"/>
          <p:cNvSpPr/>
          <p:nvPr/>
        </p:nvSpPr>
        <p:spPr>
          <a:xfrm>
            <a:off x="6598920" y="3436262"/>
            <a:ext cx="2009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Accountability Mechanisms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598920" y="3626762"/>
            <a:ext cx="2000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e-Samiksha: Cabinet decision tracking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176010" y="4057174"/>
            <a:ext cx="5627370" cy="1150620"/>
          </a:xfrm>
          <a:custGeom>
            <a:avLst/>
            <a:gdLst/>
            <a:ahLst/>
            <a:cxnLst/>
            <a:rect l="l" t="t" r="r" b="b"/>
            <a:pathLst>
              <a:path w="5627370" h="1150620">
                <a:moveTo>
                  <a:pt x="76206" y="0"/>
                </a:moveTo>
                <a:lnTo>
                  <a:pt x="5551164" y="0"/>
                </a:lnTo>
                <a:cubicBezTo>
                  <a:pt x="5593252" y="0"/>
                  <a:pt x="5627370" y="34118"/>
                  <a:pt x="5627370" y="76206"/>
                </a:cubicBezTo>
                <a:lnTo>
                  <a:pt x="5627370" y="1074414"/>
                </a:lnTo>
                <a:cubicBezTo>
                  <a:pt x="5627370" y="1116502"/>
                  <a:pt x="5593252" y="1150620"/>
                  <a:pt x="5551164" y="1150620"/>
                </a:cubicBezTo>
                <a:lnTo>
                  <a:pt x="76206" y="1150620"/>
                </a:lnTo>
                <a:cubicBezTo>
                  <a:pt x="34118" y="1150620"/>
                  <a:pt x="0" y="1116502"/>
                  <a:pt x="0" y="1074414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6294120" y="4175285"/>
            <a:ext cx="5467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Governance Principles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15551" y="4502944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47" name="Text 45"/>
          <p:cNvSpPr/>
          <p:nvPr/>
        </p:nvSpPr>
        <p:spPr>
          <a:xfrm>
            <a:off x="6465570" y="4480085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Technology-first design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9051131" y="4502944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49" name="Text 47"/>
          <p:cNvSpPr/>
          <p:nvPr/>
        </p:nvSpPr>
        <p:spPr>
          <a:xfrm>
            <a:off x="9201150" y="4480085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Saturation approach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15551" y="47314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1" name="Text 49"/>
          <p:cNvSpPr/>
          <p:nvPr/>
        </p:nvSpPr>
        <p:spPr>
          <a:xfrm>
            <a:off x="6465570" y="4708566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Mission-mode delivery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9051131" y="47314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3" name="Text 51"/>
          <p:cNvSpPr/>
          <p:nvPr/>
        </p:nvSpPr>
        <p:spPr>
          <a:xfrm>
            <a:off x="9201150" y="4708566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Data-driven monitoring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15551" y="4959907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5" name="Text 53"/>
          <p:cNvSpPr/>
          <p:nvPr/>
        </p:nvSpPr>
        <p:spPr>
          <a:xfrm>
            <a:off x="6465570" y="4937045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 Bhagidari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9051131" y="4959907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7" name="Text 55"/>
          <p:cNvSpPr/>
          <p:nvPr/>
        </p:nvSpPr>
        <p:spPr>
          <a:xfrm>
            <a:off x="9201150" y="4937045"/>
            <a:ext cx="2543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Trust-based governance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176010" y="5329357"/>
            <a:ext cx="5627370" cy="617220"/>
          </a:xfrm>
          <a:custGeom>
            <a:avLst/>
            <a:gdLst/>
            <a:ahLst/>
            <a:cxnLst/>
            <a:rect l="l" t="t" r="r" b="b"/>
            <a:pathLst>
              <a:path w="5627370" h="617220">
                <a:moveTo>
                  <a:pt x="76202" y="0"/>
                </a:moveTo>
                <a:lnTo>
                  <a:pt x="5551168" y="0"/>
                </a:lnTo>
                <a:cubicBezTo>
                  <a:pt x="5593253" y="0"/>
                  <a:pt x="5627370" y="34117"/>
                  <a:pt x="5627370" y="76202"/>
                </a:cubicBezTo>
                <a:lnTo>
                  <a:pt x="5627370" y="541018"/>
                </a:lnTo>
                <a:cubicBezTo>
                  <a:pt x="5627370" y="583103"/>
                  <a:pt x="5593253" y="617220"/>
                  <a:pt x="5551168" y="617220"/>
                </a:cubicBezTo>
                <a:lnTo>
                  <a:pt x="76202" y="617220"/>
                </a:lnTo>
                <a:cubicBezTo>
                  <a:pt x="34117" y="617220"/>
                  <a:pt x="0" y="583103"/>
                  <a:pt x="0" y="54101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6304836" y="5477947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80609" y="-4922"/>
                </a:moveTo>
                <a:cubicBezTo>
                  <a:pt x="79541" y="-7006"/>
                  <a:pt x="77379" y="-8334"/>
                  <a:pt x="75035" y="-8334"/>
                </a:cubicBezTo>
                <a:cubicBezTo>
                  <a:pt x="72691" y="-8334"/>
                  <a:pt x="70530" y="-7006"/>
                  <a:pt x="69462" y="-4922"/>
                </a:cubicBezTo>
                <a:lnTo>
                  <a:pt x="50293" y="32634"/>
                </a:lnTo>
                <a:lnTo>
                  <a:pt x="8647" y="39250"/>
                </a:lnTo>
                <a:cubicBezTo>
                  <a:pt x="6329" y="39614"/>
                  <a:pt x="4402" y="41255"/>
                  <a:pt x="3672" y="43495"/>
                </a:cubicBezTo>
                <a:cubicBezTo>
                  <a:pt x="2943" y="45735"/>
                  <a:pt x="3542" y="48183"/>
                  <a:pt x="5183" y="49850"/>
                </a:cubicBezTo>
                <a:lnTo>
                  <a:pt x="34978" y="79671"/>
                </a:lnTo>
                <a:lnTo>
                  <a:pt x="28415" y="121317"/>
                </a:lnTo>
                <a:cubicBezTo>
                  <a:pt x="28050" y="123635"/>
                  <a:pt x="29014" y="125979"/>
                  <a:pt x="30915" y="127360"/>
                </a:cubicBezTo>
                <a:cubicBezTo>
                  <a:pt x="32817" y="128740"/>
                  <a:pt x="35317" y="128948"/>
                  <a:pt x="37427" y="127881"/>
                </a:cubicBezTo>
                <a:lnTo>
                  <a:pt x="75035" y="108764"/>
                </a:lnTo>
                <a:lnTo>
                  <a:pt x="112618" y="127881"/>
                </a:lnTo>
                <a:cubicBezTo>
                  <a:pt x="114702" y="128948"/>
                  <a:pt x="117228" y="128740"/>
                  <a:pt x="119129" y="127360"/>
                </a:cubicBezTo>
                <a:cubicBezTo>
                  <a:pt x="121031" y="125979"/>
                  <a:pt x="121994" y="123661"/>
                  <a:pt x="121630" y="121317"/>
                </a:cubicBezTo>
                <a:lnTo>
                  <a:pt x="115040" y="79671"/>
                </a:lnTo>
                <a:lnTo>
                  <a:pt x="144836" y="49850"/>
                </a:lnTo>
                <a:cubicBezTo>
                  <a:pt x="146503" y="48183"/>
                  <a:pt x="147076" y="45735"/>
                  <a:pt x="146346" y="43495"/>
                </a:cubicBezTo>
                <a:cubicBezTo>
                  <a:pt x="145617" y="41255"/>
                  <a:pt x="143716" y="39614"/>
                  <a:pt x="141372" y="39250"/>
                </a:cubicBezTo>
                <a:lnTo>
                  <a:pt x="99752" y="32634"/>
                </a:lnTo>
                <a:lnTo>
                  <a:pt x="80609" y="-4922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60" name="Text 58"/>
          <p:cNvSpPr/>
          <p:nvPr/>
        </p:nvSpPr>
        <p:spPr>
          <a:xfrm>
            <a:off x="6522720" y="5447467"/>
            <a:ext cx="52292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Unprecedented Globally: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No other major democracy has the head of government directly monitoring individual projects at this frequency and granularity.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5867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DIGITAL PUBLIC INFRASTRUCTURE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59340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India Stack: World's Most Comprehensive DPI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028700"/>
            <a:ext cx="11506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 has created the world's most comprehensive Digital Public Infrastructure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a layered architecture that has eliminated intermediaries, reduced corruption, and enabled universal service delivery.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638300"/>
            <a:ext cx="3714750" cy="3276600"/>
          </a:xfrm>
          <a:custGeom>
            <a:avLst/>
            <a:gdLst/>
            <a:ahLst/>
            <a:cxnLst/>
            <a:rect l="l" t="t" r="r" b="b"/>
            <a:pathLst>
              <a:path w="3714750" h="3276600">
                <a:moveTo>
                  <a:pt x="38100" y="0"/>
                </a:moveTo>
                <a:lnTo>
                  <a:pt x="3638536" y="0"/>
                </a:lnTo>
                <a:cubicBezTo>
                  <a:pt x="3680628" y="0"/>
                  <a:pt x="3714750" y="34122"/>
                  <a:pt x="3714750" y="76214"/>
                </a:cubicBezTo>
                <a:lnTo>
                  <a:pt x="3714750" y="3200386"/>
                </a:lnTo>
                <a:cubicBezTo>
                  <a:pt x="3714750" y="3242478"/>
                  <a:pt x="3680628" y="3276600"/>
                  <a:pt x="3638536" y="3276600"/>
                </a:cubicBezTo>
                <a:lnTo>
                  <a:pt x="38100" y="3276600"/>
                </a:lnTo>
                <a:cubicBezTo>
                  <a:pt x="17072" y="3276600"/>
                  <a:pt x="0" y="3259528"/>
                  <a:pt x="0" y="3238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400050" y="1638300"/>
            <a:ext cx="38100" cy="3276600"/>
          </a:xfrm>
          <a:custGeom>
            <a:avLst/>
            <a:gdLst/>
            <a:ahLst/>
            <a:cxnLst/>
            <a:rect l="l" t="t" r="r" b="b"/>
            <a:pathLst>
              <a:path w="38100" h="3276600">
                <a:moveTo>
                  <a:pt x="38100" y="0"/>
                </a:moveTo>
                <a:lnTo>
                  <a:pt x="38100" y="0"/>
                </a:lnTo>
                <a:lnTo>
                  <a:pt x="38100" y="3276600"/>
                </a:lnTo>
                <a:lnTo>
                  <a:pt x="38100" y="3276600"/>
                </a:lnTo>
                <a:cubicBezTo>
                  <a:pt x="17072" y="3276600"/>
                  <a:pt x="0" y="3259528"/>
                  <a:pt x="0" y="3238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8" name="Shape 6"/>
          <p:cNvSpPr/>
          <p:nvPr/>
        </p:nvSpPr>
        <p:spPr>
          <a:xfrm>
            <a:off x="571500" y="1790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FF9933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692944" y="19240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0" y="35719"/>
                </a:moveTo>
                <a:cubicBezTo>
                  <a:pt x="0" y="22585"/>
                  <a:pt x="10678" y="11906"/>
                  <a:pt x="23812" y="11906"/>
                </a:cubicBezTo>
                <a:lnTo>
                  <a:pt x="190500" y="11906"/>
                </a:lnTo>
                <a:cubicBezTo>
                  <a:pt x="203634" y="11906"/>
                  <a:pt x="214313" y="22585"/>
                  <a:pt x="214313" y="35719"/>
                </a:cubicBezTo>
                <a:lnTo>
                  <a:pt x="0" y="35719"/>
                </a:lnTo>
                <a:close/>
                <a:moveTo>
                  <a:pt x="0" y="53578"/>
                </a:moveTo>
                <a:lnTo>
                  <a:pt x="214313" y="53578"/>
                </a:lnTo>
                <a:lnTo>
                  <a:pt x="214313" y="154781"/>
                </a:lnTo>
                <a:cubicBezTo>
                  <a:pt x="214313" y="167915"/>
                  <a:pt x="203634" y="178594"/>
                  <a:pt x="190500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53578"/>
                </a:lnTo>
                <a:close/>
                <a:moveTo>
                  <a:pt x="92013" y="154781"/>
                </a:moveTo>
                <a:cubicBezTo>
                  <a:pt x="99529" y="154781"/>
                  <a:pt x="105147" y="147563"/>
                  <a:pt x="100347" y="141759"/>
                </a:cubicBezTo>
                <a:cubicBezTo>
                  <a:pt x="94878" y="135173"/>
                  <a:pt x="86618" y="130969"/>
                  <a:pt x="77391" y="130969"/>
                </a:cubicBezTo>
                <a:lnTo>
                  <a:pt x="53578" y="130969"/>
                </a:lnTo>
                <a:cubicBezTo>
                  <a:pt x="44351" y="130969"/>
                  <a:pt x="36091" y="135173"/>
                  <a:pt x="30621" y="141759"/>
                </a:cubicBezTo>
                <a:cubicBezTo>
                  <a:pt x="25822" y="147563"/>
                  <a:pt x="31440" y="154781"/>
                  <a:pt x="38956" y="154781"/>
                </a:cubicBezTo>
                <a:lnTo>
                  <a:pt x="91976" y="154781"/>
                </a:lnTo>
                <a:close/>
                <a:moveTo>
                  <a:pt x="65484" y="116086"/>
                </a:moveTo>
                <a:cubicBezTo>
                  <a:pt x="76984" y="116086"/>
                  <a:pt x="86320" y="106750"/>
                  <a:pt x="86320" y="95250"/>
                </a:cubicBezTo>
                <a:cubicBezTo>
                  <a:pt x="86320" y="83750"/>
                  <a:pt x="76984" y="74414"/>
                  <a:pt x="65484" y="74414"/>
                </a:cubicBezTo>
                <a:cubicBezTo>
                  <a:pt x="53985" y="74414"/>
                  <a:pt x="44648" y="83750"/>
                  <a:pt x="44648" y="95250"/>
                </a:cubicBezTo>
                <a:cubicBezTo>
                  <a:pt x="44648" y="106750"/>
                  <a:pt x="53985" y="116086"/>
                  <a:pt x="65484" y="116086"/>
                </a:cubicBezTo>
                <a:close/>
                <a:moveTo>
                  <a:pt x="133945" y="77391"/>
                </a:moveTo>
                <a:cubicBezTo>
                  <a:pt x="128997" y="77391"/>
                  <a:pt x="125016" y="81372"/>
                  <a:pt x="125016" y="86320"/>
                </a:cubicBezTo>
                <a:cubicBezTo>
                  <a:pt x="125016" y="91269"/>
                  <a:pt x="128997" y="95250"/>
                  <a:pt x="133945" y="95250"/>
                </a:cubicBezTo>
                <a:lnTo>
                  <a:pt x="175617" y="95250"/>
                </a:lnTo>
                <a:cubicBezTo>
                  <a:pt x="180566" y="95250"/>
                  <a:pt x="184547" y="91269"/>
                  <a:pt x="184547" y="86320"/>
                </a:cubicBezTo>
                <a:cubicBezTo>
                  <a:pt x="184547" y="81372"/>
                  <a:pt x="180566" y="77391"/>
                  <a:pt x="175617" y="77391"/>
                </a:cubicBezTo>
                <a:lnTo>
                  <a:pt x="133945" y="77391"/>
                </a:lnTo>
                <a:close/>
                <a:moveTo>
                  <a:pt x="133945" y="113109"/>
                </a:moveTo>
                <a:cubicBezTo>
                  <a:pt x="128997" y="113109"/>
                  <a:pt x="125016" y="117091"/>
                  <a:pt x="125016" y="122039"/>
                </a:cubicBezTo>
                <a:cubicBezTo>
                  <a:pt x="125016" y="126988"/>
                  <a:pt x="128997" y="130969"/>
                  <a:pt x="133945" y="130969"/>
                </a:cubicBezTo>
                <a:lnTo>
                  <a:pt x="175617" y="130969"/>
                </a:lnTo>
                <a:cubicBezTo>
                  <a:pt x="180566" y="130969"/>
                  <a:pt x="184547" y="126988"/>
                  <a:pt x="184547" y="122039"/>
                </a:cubicBezTo>
                <a:cubicBezTo>
                  <a:pt x="184547" y="117091"/>
                  <a:pt x="180566" y="113109"/>
                  <a:pt x="175617" y="113109"/>
                </a:cubicBezTo>
                <a:lnTo>
                  <a:pt x="133945" y="113109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0" name="Text 8"/>
          <p:cNvSpPr/>
          <p:nvPr/>
        </p:nvSpPr>
        <p:spPr>
          <a:xfrm>
            <a:off x="1143000" y="1885950"/>
            <a:ext cx="81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Aadhaar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75310" y="2366010"/>
            <a:ext cx="3379470" cy="693420"/>
          </a:xfrm>
          <a:custGeom>
            <a:avLst/>
            <a:gdLst/>
            <a:ahLst/>
            <a:cxnLst/>
            <a:rect l="l" t="t" r="r" b="b"/>
            <a:pathLst>
              <a:path w="3379470" h="693420">
                <a:moveTo>
                  <a:pt x="38103" y="0"/>
                </a:moveTo>
                <a:lnTo>
                  <a:pt x="3341367" y="0"/>
                </a:lnTo>
                <a:cubicBezTo>
                  <a:pt x="3362396" y="0"/>
                  <a:pt x="3379470" y="17074"/>
                  <a:pt x="3379470" y="38103"/>
                </a:cubicBezTo>
                <a:lnTo>
                  <a:pt x="3379470" y="655317"/>
                </a:lnTo>
                <a:cubicBezTo>
                  <a:pt x="3379470" y="676346"/>
                  <a:pt x="3362396" y="693420"/>
                  <a:pt x="3341367" y="693420"/>
                </a:cubicBezTo>
                <a:lnTo>
                  <a:pt x="38103" y="693420"/>
                </a:lnTo>
                <a:cubicBezTo>
                  <a:pt x="17074" y="693420"/>
                  <a:pt x="0" y="676346"/>
                  <a:pt x="0" y="655317"/>
                </a:cubicBezTo>
                <a:lnTo>
                  <a:pt x="0" y="38103"/>
                </a:lnTo>
                <a:cubicBezTo>
                  <a:pt x="0" y="17074"/>
                  <a:pt x="17074" y="0"/>
                  <a:pt x="38103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83883" y="2446023"/>
            <a:ext cx="3362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1.39B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21983" y="2788923"/>
            <a:ext cx="328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Enrollments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75310" y="3143251"/>
            <a:ext cx="3379470" cy="693420"/>
          </a:xfrm>
          <a:custGeom>
            <a:avLst/>
            <a:gdLst/>
            <a:ahLst/>
            <a:cxnLst/>
            <a:rect l="l" t="t" r="r" b="b"/>
            <a:pathLst>
              <a:path w="3379470" h="693420">
                <a:moveTo>
                  <a:pt x="38103" y="0"/>
                </a:moveTo>
                <a:lnTo>
                  <a:pt x="3341367" y="0"/>
                </a:lnTo>
                <a:cubicBezTo>
                  <a:pt x="3362396" y="0"/>
                  <a:pt x="3379470" y="17074"/>
                  <a:pt x="3379470" y="38103"/>
                </a:cubicBezTo>
                <a:lnTo>
                  <a:pt x="3379470" y="655317"/>
                </a:lnTo>
                <a:cubicBezTo>
                  <a:pt x="3379470" y="676346"/>
                  <a:pt x="3362396" y="693420"/>
                  <a:pt x="3341367" y="693420"/>
                </a:cubicBezTo>
                <a:lnTo>
                  <a:pt x="38103" y="693420"/>
                </a:lnTo>
                <a:cubicBezTo>
                  <a:pt x="17074" y="693420"/>
                  <a:pt x="0" y="676346"/>
                  <a:pt x="0" y="655317"/>
                </a:cubicBezTo>
                <a:lnTo>
                  <a:pt x="0" y="38103"/>
                </a:lnTo>
                <a:cubicBezTo>
                  <a:pt x="0" y="17074"/>
                  <a:pt x="17074" y="0"/>
                  <a:pt x="38103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583883" y="3223259"/>
            <a:ext cx="3362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100Cr+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21983" y="3566159"/>
            <a:ext cx="328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Monthly Auth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71500" y="3954782"/>
            <a:ext cx="34575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Identity Layer: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World's largest biometric ID system — 10 fingerprints, 2 iris scans, facial photo. Enables eKYC, DBT delivery, PDS distribution.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248150" y="1638300"/>
            <a:ext cx="3714750" cy="3276600"/>
          </a:xfrm>
          <a:custGeom>
            <a:avLst/>
            <a:gdLst/>
            <a:ahLst/>
            <a:cxnLst/>
            <a:rect l="l" t="t" r="r" b="b"/>
            <a:pathLst>
              <a:path w="3714750" h="3276600">
                <a:moveTo>
                  <a:pt x="38100" y="0"/>
                </a:moveTo>
                <a:lnTo>
                  <a:pt x="3638536" y="0"/>
                </a:lnTo>
                <a:cubicBezTo>
                  <a:pt x="3680628" y="0"/>
                  <a:pt x="3714750" y="34122"/>
                  <a:pt x="3714750" y="76214"/>
                </a:cubicBezTo>
                <a:lnTo>
                  <a:pt x="3714750" y="3200386"/>
                </a:lnTo>
                <a:cubicBezTo>
                  <a:pt x="3714750" y="3242478"/>
                  <a:pt x="3680628" y="3276600"/>
                  <a:pt x="3638536" y="3276600"/>
                </a:cubicBezTo>
                <a:lnTo>
                  <a:pt x="38100" y="3276600"/>
                </a:lnTo>
                <a:cubicBezTo>
                  <a:pt x="17072" y="3276600"/>
                  <a:pt x="0" y="3259528"/>
                  <a:pt x="0" y="3238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4248150" y="1638300"/>
            <a:ext cx="38100" cy="3276600"/>
          </a:xfrm>
          <a:custGeom>
            <a:avLst/>
            <a:gdLst/>
            <a:ahLst/>
            <a:cxnLst/>
            <a:rect l="l" t="t" r="r" b="b"/>
            <a:pathLst>
              <a:path w="38100" h="3276600">
                <a:moveTo>
                  <a:pt x="38100" y="0"/>
                </a:moveTo>
                <a:lnTo>
                  <a:pt x="38100" y="0"/>
                </a:lnTo>
                <a:lnTo>
                  <a:pt x="38100" y="3276600"/>
                </a:lnTo>
                <a:lnTo>
                  <a:pt x="38100" y="3276600"/>
                </a:lnTo>
                <a:cubicBezTo>
                  <a:pt x="17072" y="3276600"/>
                  <a:pt x="0" y="3259528"/>
                  <a:pt x="0" y="3238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0" name="Shape 18"/>
          <p:cNvSpPr/>
          <p:nvPr/>
        </p:nvSpPr>
        <p:spPr>
          <a:xfrm>
            <a:off x="4419600" y="1790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B8860B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4576763" y="19240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5953" y="23812"/>
                </a:moveTo>
                <a:cubicBezTo>
                  <a:pt x="5953" y="10678"/>
                  <a:pt x="16632" y="0"/>
                  <a:pt x="29766" y="0"/>
                </a:cubicBezTo>
                <a:lnTo>
                  <a:pt x="113109" y="0"/>
                </a:lnTo>
                <a:cubicBezTo>
                  <a:pt x="126243" y="0"/>
                  <a:pt x="136922" y="10678"/>
                  <a:pt x="136922" y="23812"/>
                </a:cubicBezTo>
                <a:lnTo>
                  <a:pt x="136922" y="166688"/>
                </a:lnTo>
                <a:cubicBezTo>
                  <a:pt x="136922" y="179822"/>
                  <a:pt x="126243" y="190500"/>
                  <a:pt x="113109" y="190500"/>
                </a:cubicBezTo>
                <a:lnTo>
                  <a:pt x="29766" y="190500"/>
                </a:lnTo>
                <a:cubicBezTo>
                  <a:pt x="16632" y="190500"/>
                  <a:pt x="5953" y="179822"/>
                  <a:pt x="5953" y="166688"/>
                </a:cubicBezTo>
                <a:lnTo>
                  <a:pt x="5953" y="23812"/>
                </a:lnTo>
                <a:close/>
                <a:moveTo>
                  <a:pt x="29766" y="23812"/>
                </a:moveTo>
                <a:lnTo>
                  <a:pt x="29766" y="136922"/>
                </a:lnTo>
                <a:lnTo>
                  <a:pt x="113109" y="136922"/>
                </a:lnTo>
                <a:lnTo>
                  <a:pt x="113109" y="23812"/>
                </a:lnTo>
                <a:lnTo>
                  <a:pt x="29766" y="23812"/>
                </a:lnTo>
                <a:close/>
                <a:moveTo>
                  <a:pt x="71438" y="175617"/>
                </a:moveTo>
                <a:cubicBezTo>
                  <a:pt x="78023" y="175617"/>
                  <a:pt x="83344" y="170297"/>
                  <a:pt x="83344" y="163711"/>
                </a:cubicBezTo>
                <a:cubicBezTo>
                  <a:pt x="83344" y="157125"/>
                  <a:pt x="78023" y="151805"/>
                  <a:pt x="71438" y="151805"/>
                </a:cubicBezTo>
                <a:cubicBezTo>
                  <a:pt x="64852" y="151805"/>
                  <a:pt x="59531" y="157125"/>
                  <a:pt x="59531" y="163711"/>
                </a:cubicBezTo>
                <a:cubicBezTo>
                  <a:pt x="59531" y="170297"/>
                  <a:pt x="64852" y="175617"/>
                  <a:pt x="71438" y="175617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2" name="Text 20"/>
          <p:cNvSpPr/>
          <p:nvPr/>
        </p:nvSpPr>
        <p:spPr>
          <a:xfrm>
            <a:off x="4991100" y="1885950"/>
            <a:ext cx="419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UPI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423410" y="2366010"/>
            <a:ext cx="3379470" cy="693420"/>
          </a:xfrm>
          <a:custGeom>
            <a:avLst/>
            <a:gdLst/>
            <a:ahLst/>
            <a:cxnLst/>
            <a:rect l="l" t="t" r="r" b="b"/>
            <a:pathLst>
              <a:path w="3379470" h="693420">
                <a:moveTo>
                  <a:pt x="38103" y="0"/>
                </a:moveTo>
                <a:lnTo>
                  <a:pt x="3341367" y="0"/>
                </a:lnTo>
                <a:cubicBezTo>
                  <a:pt x="3362396" y="0"/>
                  <a:pt x="3379470" y="17074"/>
                  <a:pt x="3379470" y="38103"/>
                </a:cubicBezTo>
                <a:lnTo>
                  <a:pt x="3379470" y="655317"/>
                </a:lnTo>
                <a:cubicBezTo>
                  <a:pt x="3379470" y="676346"/>
                  <a:pt x="3362396" y="693420"/>
                  <a:pt x="3341367" y="693420"/>
                </a:cubicBezTo>
                <a:lnTo>
                  <a:pt x="38103" y="693420"/>
                </a:lnTo>
                <a:cubicBezTo>
                  <a:pt x="17074" y="693420"/>
                  <a:pt x="0" y="676346"/>
                  <a:pt x="0" y="655317"/>
                </a:cubicBezTo>
                <a:lnTo>
                  <a:pt x="0" y="38103"/>
                </a:lnTo>
                <a:cubicBezTo>
                  <a:pt x="0" y="17074"/>
                  <a:pt x="17074" y="0"/>
                  <a:pt x="38103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4431983" y="2446023"/>
            <a:ext cx="3362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13B+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470083" y="2788923"/>
            <a:ext cx="328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Monthly Txns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423410" y="3143251"/>
            <a:ext cx="3379470" cy="693420"/>
          </a:xfrm>
          <a:custGeom>
            <a:avLst/>
            <a:gdLst/>
            <a:ahLst/>
            <a:cxnLst/>
            <a:rect l="l" t="t" r="r" b="b"/>
            <a:pathLst>
              <a:path w="3379470" h="693420">
                <a:moveTo>
                  <a:pt x="38103" y="0"/>
                </a:moveTo>
                <a:lnTo>
                  <a:pt x="3341367" y="0"/>
                </a:lnTo>
                <a:cubicBezTo>
                  <a:pt x="3362396" y="0"/>
                  <a:pt x="3379470" y="17074"/>
                  <a:pt x="3379470" y="38103"/>
                </a:cubicBezTo>
                <a:lnTo>
                  <a:pt x="3379470" y="655317"/>
                </a:lnTo>
                <a:cubicBezTo>
                  <a:pt x="3379470" y="676346"/>
                  <a:pt x="3362396" y="693420"/>
                  <a:pt x="3341367" y="693420"/>
                </a:cubicBezTo>
                <a:lnTo>
                  <a:pt x="38103" y="693420"/>
                </a:lnTo>
                <a:cubicBezTo>
                  <a:pt x="17074" y="693420"/>
                  <a:pt x="0" y="676346"/>
                  <a:pt x="0" y="655317"/>
                </a:cubicBezTo>
                <a:lnTo>
                  <a:pt x="0" y="38103"/>
                </a:lnTo>
                <a:cubicBezTo>
                  <a:pt x="0" y="17074"/>
                  <a:pt x="17074" y="0"/>
                  <a:pt x="38103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4431983" y="3223259"/>
            <a:ext cx="3362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₹20L+ Cr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470083" y="3566159"/>
            <a:ext cx="328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Monthly Value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419600" y="3954782"/>
            <a:ext cx="34575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Payments Layer: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World's most advanced real-time payment system. Interoperable, zero-cost, multi-modal. Global adoption: Singapore, UAE, France, 20+ countries.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096250" y="1638300"/>
            <a:ext cx="3714750" cy="3276600"/>
          </a:xfrm>
          <a:custGeom>
            <a:avLst/>
            <a:gdLst/>
            <a:ahLst/>
            <a:cxnLst/>
            <a:rect l="l" t="t" r="r" b="b"/>
            <a:pathLst>
              <a:path w="3714750" h="3276600">
                <a:moveTo>
                  <a:pt x="38100" y="0"/>
                </a:moveTo>
                <a:lnTo>
                  <a:pt x="3638536" y="0"/>
                </a:lnTo>
                <a:cubicBezTo>
                  <a:pt x="3680628" y="0"/>
                  <a:pt x="3714750" y="34122"/>
                  <a:pt x="3714750" y="76214"/>
                </a:cubicBezTo>
                <a:lnTo>
                  <a:pt x="3714750" y="3200386"/>
                </a:lnTo>
                <a:cubicBezTo>
                  <a:pt x="3714750" y="3242478"/>
                  <a:pt x="3680628" y="3276600"/>
                  <a:pt x="3638536" y="3276600"/>
                </a:cubicBezTo>
                <a:lnTo>
                  <a:pt x="38100" y="3276600"/>
                </a:lnTo>
                <a:cubicBezTo>
                  <a:pt x="17072" y="3276600"/>
                  <a:pt x="0" y="3259528"/>
                  <a:pt x="0" y="3238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8096250" y="1638300"/>
            <a:ext cx="38100" cy="3276600"/>
          </a:xfrm>
          <a:custGeom>
            <a:avLst/>
            <a:gdLst/>
            <a:ahLst/>
            <a:cxnLst/>
            <a:rect l="l" t="t" r="r" b="b"/>
            <a:pathLst>
              <a:path w="38100" h="3276600">
                <a:moveTo>
                  <a:pt x="38100" y="0"/>
                </a:moveTo>
                <a:lnTo>
                  <a:pt x="38100" y="0"/>
                </a:lnTo>
                <a:lnTo>
                  <a:pt x="38100" y="3276600"/>
                </a:lnTo>
                <a:lnTo>
                  <a:pt x="38100" y="3276600"/>
                </a:lnTo>
                <a:cubicBezTo>
                  <a:pt x="17072" y="3276600"/>
                  <a:pt x="0" y="3259528"/>
                  <a:pt x="0" y="3238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2" name="Shape 30"/>
          <p:cNvSpPr/>
          <p:nvPr/>
        </p:nvSpPr>
        <p:spPr>
          <a:xfrm>
            <a:off x="8267700" y="1790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FF9933">
              <a:alpha val="20000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8389144" y="19240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7156" y="-5953"/>
                </a:moveTo>
                <a:cubicBezTo>
                  <a:pt x="102208" y="-5953"/>
                  <a:pt x="98227" y="-1972"/>
                  <a:pt x="98227" y="2977"/>
                </a:cubicBezTo>
                <a:lnTo>
                  <a:pt x="98227" y="7441"/>
                </a:lnTo>
                <a:lnTo>
                  <a:pt x="97557" y="7441"/>
                </a:lnTo>
                <a:cubicBezTo>
                  <a:pt x="83939" y="7441"/>
                  <a:pt x="72926" y="18492"/>
                  <a:pt x="72926" y="32072"/>
                </a:cubicBezTo>
                <a:cubicBezTo>
                  <a:pt x="72926" y="44500"/>
                  <a:pt x="82190" y="54992"/>
                  <a:pt x="94506" y="56517"/>
                </a:cubicBezTo>
                <a:lnTo>
                  <a:pt x="117202" y="59345"/>
                </a:lnTo>
                <a:cubicBezTo>
                  <a:pt x="119100" y="59568"/>
                  <a:pt x="120551" y="61206"/>
                  <a:pt x="120551" y="63140"/>
                </a:cubicBezTo>
                <a:cubicBezTo>
                  <a:pt x="120551" y="65261"/>
                  <a:pt x="118839" y="66935"/>
                  <a:pt x="116756" y="66935"/>
                </a:cubicBezTo>
                <a:lnTo>
                  <a:pt x="89297" y="66973"/>
                </a:lnTo>
                <a:cubicBezTo>
                  <a:pt x="83530" y="66973"/>
                  <a:pt x="78879" y="71624"/>
                  <a:pt x="78879" y="77391"/>
                </a:cubicBezTo>
                <a:cubicBezTo>
                  <a:pt x="78879" y="83158"/>
                  <a:pt x="83530" y="87809"/>
                  <a:pt x="89297" y="87809"/>
                </a:cubicBezTo>
                <a:lnTo>
                  <a:pt x="98227" y="87809"/>
                </a:lnTo>
                <a:lnTo>
                  <a:pt x="98227" y="92273"/>
                </a:lnTo>
                <a:cubicBezTo>
                  <a:pt x="98227" y="97222"/>
                  <a:pt x="102208" y="101203"/>
                  <a:pt x="107156" y="101203"/>
                </a:cubicBezTo>
                <a:cubicBezTo>
                  <a:pt x="112105" y="101203"/>
                  <a:pt x="116086" y="97222"/>
                  <a:pt x="116086" y="92273"/>
                </a:cubicBezTo>
                <a:lnTo>
                  <a:pt x="116086" y="87809"/>
                </a:lnTo>
                <a:lnTo>
                  <a:pt x="116756" y="87809"/>
                </a:lnTo>
                <a:cubicBezTo>
                  <a:pt x="130373" y="87809"/>
                  <a:pt x="141387" y="76758"/>
                  <a:pt x="141387" y="63178"/>
                </a:cubicBezTo>
                <a:cubicBezTo>
                  <a:pt x="141387" y="50750"/>
                  <a:pt x="132122" y="40258"/>
                  <a:pt x="119807" y="38733"/>
                </a:cubicBezTo>
                <a:lnTo>
                  <a:pt x="97110" y="35905"/>
                </a:lnTo>
                <a:cubicBezTo>
                  <a:pt x="95213" y="35682"/>
                  <a:pt x="93762" y="34044"/>
                  <a:pt x="93762" y="32110"/>
                </a:cubicBezTo>
                <a:cubicBezTo>
                  <a:pt x="93762" y="29989"/>
                  <a:pt x="95473" y="28315"/>
                  <a:pt x="97557" y="28315"/>
                </a:cubicBezTo>
                <a:lnTo>
                  <a:pt x="122039" y="28277"/>
                </a:lnTo>
                <a:cubicBezTo>
                  <a:pt x="127806" y="28277"/>
                  <a:pt x="132457" y="23626"/>
                  <a:pt x="132457" y="17859"/>
                </a:cubicBezTo>
                <a:cubicBezTo>
                  <a:pt x="132457" y="12092"/>
                  <a:pt x="127806" y="7441"/>
                  <a:pt x="122039" y="7441"/>
                </a:cubicBezTo>
                <a:lnTo>
                  <a:pt x="116086" y="7441"/>
                </a:lnTo>
                <a:lnTo>
                  <a:pt x="116086" y="2977"/>
                </a:lnTo>
                <a:cubicBezTo>
                  <a:pt x="116086" y="-1972"/>
                  <a:pt x="112105" y="-5953"/>
                  <a:pt x="107156" y="-5953"/>
                </a:cubicBezTo>
                <a:close/>
                <a:moveTo>
                  <a:pt x="40667" y="127062"/>
                </a:moveTo>
                <a:lnTo>
                  <a:pt x="24817" y="142875"/>
                </a:lnTo>
                <a:lnTo>
                  <a:pt x="11906" y="142875"/>
                </a:lnTo>
                <a:cubicBezTo>
                  <a:pt x="5321" y="142875"/>
                  <a:pt x="0" y="148196"/>
                  <a:pt x="0" y="154781"/>
                </a:cubicBezTo>
                <a:lnTo>
                  <a:pt x="0" y="178594"/>
                </a:lnTo>
                <a:cubicBezTo>
                  <a:pt x="0" y="185179"/>
                  <a:pt x="5321" y="190500"/>
                  <a:pt x="11906" y="190500"/>
                </a:cubicBezTo>
                <a:lnTo>
                  <a:pt x="131155" y="190500"/>
                </a:lnTo>
                <a:cubicBezTo>
                  <a:pt x="141945" y="190500"/>
                  <a:pt x="152474" y="187040"/>
                  <a:pt x="161181" y="180640"/>
                </a:cubicBezTo>
                <a:lnTo>
                  <a:pt x="208285" y="145926"/>
                </a:lnTo>
                <a:cubicBezTo>
                  <a:pt x="214908" y="141052"/>
                  <a:pt x="216322" y="131750"/>
                  <a:pt x="211448" y="125127"/>
                </a:cubicBezTo>
                <a:cubicBezTo>
                  <a:pt x="206573" y="118504"/>
                  <a:pt x="197272" y="117091"/>
                  <a:pt x="190649" y="121965"/>
                </a:cubicBezTo>
                <a:lnTo>
                  <a:pt x="146075" y="154781"/>
                </a:lnTo>
                <a:lnTo>
                  <a:pt x="104180" y="154781"/>
                </a:lnTo>
                <a:cubicBezTo>
                  <a:pt x="99231" y="154781"/>
                  <a:pt x="95250" y="150800"/>
                  <a:pt x="95250" y="145852"/>
                </a:cubicBezTo>
                <a:cubicBezTo>
                  <a:pt x="95250" y="140903"/>
                  <a:pt x="99231" y="136922"/>
                  <a:pt x="104180" y="136922"/>
                </a:cubicBezTo>
                <a:lnTo>
                  <a:pt x="130969" y="136922"/>
                </a:lnTo>
                <a:cubicBezTo>
                  <a:pt x="137554" y="136922"/>
                  <a:pt x="142875" y="131601"/>
                  <a:pt x="142875" y="125016"/>
                </a:cubicBezTo>
                <a:cubicBezTo>
                  <a:pt x="142875" y="118430"/>
                  <a:pt x="137554" y="113109"/>
                  <a:pt x="130969" y="113109"/>
                </a:cubicBezTo>
                <a:lnTo>
                  <a:pt x="74340" y="113109"/>
                </a:lnTo>
                <a:cubicBezTo>
                  <a:pt x="61726" y="113109"/>
                  <a:pt x="49597" y="118132"/>
                  <a:pt x="40667" y="127062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4" name="Text 32"/>
          <p:cNvSpPr/>
          <p:nvPr/>
        </p:nvSpPr>
        <p:spPr>
          <a:xfrm>
            <a:off x="8839200" y="1885950"/>
            <a:ext cx="485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DBT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71510" y="2366010"/>
            <a:ext cx="3379470" cy="693420"/>
          </a:xfrm>
          <a:custGeom>
            <a:avLst/>
            <a:gdLst/>
            <a:ahLst/>
            <a:cxnLst/>
            <a:rect l="l" t="t" r="r" b="b"/>
            <a:pathLst>
              <a:path w="3379470" h="693420">
                <a:moveTo>
                  <a:pt x="38103" y="0"/>
                </a:moveTo>
                <a:lnTo>
                  <a:pt x="3341367" y="0"/>
                </a:lnTo>
                <a:cubicBezTo>
                  <a:pt x="3362396" y="0"/>
                  <a:pt x="3379470" y="17074"/>
                  <a:pt x="3379470" y="38103"/>
                </a:cubicBezTo>
                <a:lnTo>
                  <a:pt x="3379470" y="655317"/>
                </a:lnTo>
                <a:cubicBezTo>
                  <a:pt x="3379470" y="676346"/>
                  <a:pt x="3362396" y="693420"/>
                  <a:pt x="3341367" y="693420"/>
                </a:cubicBezTo>
                <a:lnTo>
                  <a:pt x="38103" y="693420"/>
                </a:lnTo>
                <a:cubicBezTo>
                  <a:pt x="17074" y="693420"/>
                  <a:pt x="0" y="676346"/>
                  <a:pt x="0" y="655317"/>
                </a:cubicBezTo>
                <a:lnTo>
                  <a:pt x="0" y="38103"/>
                </a:lnTo>
                <a:cubicBezTo>
                  <a:pt x="0" y="17074"/>
                  <a:pt x="17074" y="0"/>
                  <a:pt x="38103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8280082" y="2446023"/>
            <a:ext cx="3362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₹35L+ Cr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318182" y="2788923"/>
            <a:ext cx="328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Transferred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271510" y="3143251"/>
            <a:ext cx="3379470" cy="693420"/>
          </a:xfrm>
          <a:custGeom>
            <a:avLst/>
            <a:gdLst/>
            <a:ahLst/>
            <a:cxnLst/>
            <a:rect l="l" t="t" r="r" b="b"/>
            <a:pathLst>
              <a:path w="3379470" h="693420">
                <a:moveTo>
                  <a:pt x="38103" y="0"/>
                </a:moveTo>
                <a:lnTo>
                  <a:pt x="3341367" y="0"/>
                </a:lnTo>
                <a:cubicBezTo>
                  <a:pt x="3362396" y="0"/>
                  <a:pt x="3379470" y="17074"/>
                  <a:pt x="3379470" y="38103"/>
                </a:cubicBezTo>
                <a:lnTo>
                  <a:pt x="3379470" y="655317"/>
                </a:lnTo>
                <a:cubicBezTo>
                  <a:pt x="3379470" y="676346"/>
                  <a:pt x="3362396" y="693420"/>
                  <a:pt x="3341367" y="693420"/>
                </a:cubicBezTo>
                <a:lnTo>
                  <a:pt x="38103" y="693420"/>
                </a:lnTo>
                <a:cubicBezTo>
                  <a:pt x="17074" y="693420"/>
                  <a:pt x="0" y="676346"/>
                  <a:pt x="0" y="655317"/>
                </a:cubicBezTo>
                <a:lnTo>
                  <a:pt x="0" y="38103"/>
                </a:lnTo>
                <a:cubicBezTo>
                  <a:pt x="0" y="17074"/>
                  <a:pt x="17074" y="0"/>
                  <a:pt x="38103" y="0"/>
                </a:cubicBezTo>
                <a:close/>
              </a:path>
            </a:pathLst>
          </a:custGeom>
          <a:solidFill>
            <a:srgbClr val="0A192F"/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8280082" y="3223259"/>
            <a:ext cx="3362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300+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318182" y="3566159"/>
            <a:ext cx="328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Schemes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267700" y="3954782"/>
            <a:ext cx="34575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Delivery Layer: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Direct transfers to Aadhaar-linked accounts. Eliminated 10+ crore fake beneficiaries. Savings: ₹2.73+ lakh crore.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84810" y="5033010"/>
            <a:ext cx="2760345" cy="893445"/>
          </a:xfrm>
          <a:custGeom>
            <a:avLst/>
            <a:gdLst/>
            <a:ahLst/>
            <a:cxnLst/>
            <a:rect l="l" t="t" r="r" b="b"/>
            <a:pathLst>
              <a:path w="2760345" h="893445">
                <a:moveTo>
                  <a:pt x="76202" y="0"/>
                </a:moveTo>
                <a:lnTo>
                  <a:pt x="2684143" y="0"/>
                </a:lnTo>
                <a:cubicBezTo>
                  <a:pt x="2726228" y="0"/>
                  <a:pt x="2760345" y="34117"/>
                  <a:pt x="2760345" y="76202"/>
                </a:cubicBezTo>
                <a:lnTo>
                  <a:pt x="2760345" y="817243"/>
                </a:lnTo>
                <a:cubicBezTo>
                  <a:pt x="2760345" y="859328"/>
                  <a:pt x="2726228" y="893445"/>
                  <a:pt x="2684143" y="893445"/>
                </a:cubicBezTo>
                <a:lnTo>
                  <a:pt x="76202" y="893445"/>
                </a:lnTo>
                <a:cubicBezTo>
                  <a:pt x="34145" y="893445"/>
                  <a:pt x="0" y="859300"/>
                  <a:pt x="0" y="81724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1671638" y="515874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1166" y="7516"/>
                </a:moveTo>
                <a:cubicBezTo>
                  <a:pt x="97520" y="5432"/>
                  <a:pt x="93018" y="5432"/>
                  <a:pt x="89334" y="7516"/>
                </a:cubicBezTo>
                <a:lnTo>
                  <a:pt x="5990" y="55141"/>
                </a:lnTo>
                <a:cubicBezTo>
                  <a:pt x="1302" y="57820"/>
                  <a:pt x="-1005" y="63326"/>
                  <a:pt x="372" y="68535"/>
                </a:cubicBezTo>
                <a:cubicBezTo>
                  <a:pt x="1749" y="73744"/>
                  <a:pt x="6511" y="77391"/>
                  <a:pt x="11906" y="77391"/>
                </a:cubicBezTo>
                <a:lnTo>
                  <a:pt x="23812" y="77391"/>
                </a:lnTo>
                <a:lnTo>
                  <a:pt x="23812" y="154781"/>
                </a:lnTo>
                <a:lnTo>
                  <a:pt x="23812" y="154781"/>
                </a:lnTo>
                <a:lnTo>
                  <a:pt x="4762" y="169069"/>
                </a:lnTo>
                <a:cubicBezTo>
                  <a:pt x="1749" y="171301"/>
                  <a:pt x="0" y="174836"/>
                  <a:pt x="0" y="178594"/>
                </a:cubicBezTo>
                <a:cubicBezTo>
                  <a:pt x="0" y="185179"/>
                  <a:pt x="5321" y="190500"/>
                  <a:pt x="11906" y="190500"/>
                </a:cubicBezTo>
                <a:lnTo>
                  <a:pt x="178594" y="190500"/>
                </a:lnTo>
                <a:cubicBezTo>
                  <a:pt x="185179" y="190500"/>
                  <a:pt x="190500" y="185179"/>
                  <a:pt x="190500" y="178594"/>
                </a:cubicBezTo>
                <a:cubicBezTo>
                  <a:pt x="190500" y="174836"/>
                  <a:pt x="188751" y="171301"/>
                  <a:pt x="185738" y="169069"/>
                </a:cubicBezTo>
                <a:lnTo>
                  <a:pt x="166688" y="154781"/>
                </a:lnTo>
                <a:lnTo>
                  <a:pt x="166688" y="77391"/>
                </a:lnTo>
                <a:lnTo>
                  <a:pt x="178594" y="77391"/>
                </a:lnTo>
                <a:cubicBezTo>
                  <a:pt x="183989" y="77391"/>
                  <a:pt x="188714" y="73744"/>
                  <a:pt x="190091" y="68535"/>
                </a:cubicBezTo>
                <a:cubicBezTo>
                  <a:pt x="191467" y="63326"/>
                  <a:pt x="189161" y="57820"/>
                  <a:pt x="184472" y="55141"/>
                </a:cubicBezTo>
                <a:lnTo>
                  <a:pt x="101129" y="7516"/>
                </a:lnTo>
                <a:close/>
                <a:moveTo>
                  <a:pt x="148828" y="77391"/>
                </a:moveTo>
                <a:lnTo>
                  <a:pt x="148828" y="154781"/>
                </a:lnTo>
                <a:lnTo>
                  <a:pt x="125016" y="154781"/>
                </a:lnTo>
                <a:lnTo>
                  <a:pt x="125016" y="77391"/>
                </a:lnTo>
                <a:lnTo>
                  <a:pt x="148828" y="77391"/>
                </a:lnTo>
                <a:close/>
                <a:moveTo>
                  <a:pt x="107156" y="77391"/>
                </a:moveTo>
                <a:lnTo>
                  <a:pt x="107156" y="154781"/>
                </a:lnTo>
                <a:lnTo>
                  <a:pt x="83344" y="154781"/>
                </a:lnTo>
                <a:lnTo>
                  <a:pt x="83344" y="77391"/>
                </a:lnTo>
                <a:lnTo>
                  <a:pt x="107156" y="77391"/>
                </a:lnTo>
                <a:close/>
                <a:moveTo>
                  <a:pt x="65484" y="77391"/>
                </a:moveTo>
                <a:lnTo>
                  <a:pt x="65484" y="154781"/>
                </a:lnTo>
                <a:lnTo>
                  <a:pt x="41672" y="154781"/>
                </a:lnTo>
                <a:lnTo>
                  <a:pt x="41672" y="77391"/>
                </a:lnTo>
                <a:lnTo>
                  <a:pt x="65484" y="77391"/>
                </a:lnTo>
                <a:close/>
                <a:moveTo>
                  <a:pt x="95250" y="35719"/>
                </a:moveTo>
                <a:cubicBezTo>
                  <a:pt x="101821" y="35719"/>
                  <a:pt x="107156" y="41054"/>
                  <a:pt x="107156" y="47625"/>
                </a:cubicBezTo>
                <a:cubicBezTo>
                  <a:pt x="107156" y="54196"/>
                  <a:pt x="101821" y="59531"/>
                  <a:pt x="95250" y="59531"/>
                </a:cubicBezTo>
                <a:cubicBezTo>
                  <a:pt x="88679" y="59531"/>
                  <a:pt x="83344" y="54196"/>
                  <a:pt x="83344" y="47625"/>
                </a:cubicBezTo>
                <a:cubicBezTo>
                  <a:pt x="83344" y="41054"/>
                  <a:pt x="88679" y="35719"/>
                  <a:pt x="95250" y="35719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4" name="Text 42"/>
          <p:cNvSpPr/>
          <p:nvPr/>
        </p:nvSpPr>
        <p:spPr>
          <a:xfrm>
            <a:off x="464820" y="5387341"/>
            <a:ext cx="2600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 Dhan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69582" y="5615941"/>
            <a:ext cx="2590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52+ crore accounts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3270885" y="5033010"/>
            <a:ext cx="2760345" cy="893445"/>
          </a:xfrm>
          <a:custGeom>
            <a:avLst/>
            <a:gdLst/>
            <a:ahLst/>
            <a:cxnLst/>
            <a:rect l="l" t="t" r="r" b="b"/>
            <a:pathLst>
              <a:path w="2760345" h="893445">
                <a:moveTo>
                  <a:pt x="76202" y="0"/>
                </a:moveTo>
                <a:lnTo>
                  <a:pt x="2684143" y="0"/>
                </a:lnTo>
                <a:cubicBezTo>
                  <a:pt x="2726228" y="0"/>
                  <a:pt x="2760345" y="34117"/>
                  <a:pt x="2760345" y="76202"/>
                </a:cubicBezTo>
                <a:lnTo>
                  <a:pt x="2760345" y="817243"/>
                </a:lnTo>
                <a:cubicBezTo>
                  <a:pt x="2760345" y="859328"/>
                  <a:pt x="2726228" y="893445"/>
                  <a:pt x="2684143" y="893445"/>
                </a:cubicBezTo>
                <a:lnTo>
                  <a:pt x="76202" y="893445"/>
                </a:lnTo>
                <a:cubicBezTo>
                  <a:pt x="34145" y="893445"/>
                  <a:pt x="0" y="859300"/>
                  <a:pt x="0" y="81724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4581525" y="5158741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8" name="Text 46"/>
          <p:cNvSpPr/>
          <p:nvPr/>
        </p:nvSpPr>
        <p:spPr>
          <a:xfrm>
            <a:off x="3350895" y="5387341"/>
            <a:ext cx="2600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DigiLocker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3355658" y="5615941"/>
            <a:ext cx="2590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6+ billion documents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56960" y="5033010"/>
            <a:ext cx="2760345" cy="893445"/>
          </a:xfrm>
          <a:custGeom>
            <a:avLst/>
            <a:gdLst/>
            <a:ahLst/>
            <a:cxnLst/>
            <a:rect l="l" t="t" r="r" b="b"/>
            <a:pathLst>
              <a:path w="2760345" h="893445">
                <a:moveTo>
                  <a:pt x="76202" y="0"/>
                </a:moveTo>
                <a:lnTo>
                  <a:pt x="2684143" y="0"/>
                </a:lnTo>
                <a:cubicBezTo>
                  <a:pt x="2726228" y="0"/>
                  <a:pt x="2760345" y="34117"/>
                  <a:pt x="2760345" y="76202"/>
                </a:cubicBezTo>
                <a:lnTo>
                  <a:pt x="2760345" y="817243"/>
                </a:lnTo>
                <a:cubicBezTo>
                  <a:pt x="2760345" y="859328"/>
                  <a:pt x="2726228" y="893445"/>
                  <a:pt x="2684143" y="893445"/>
                </a:cubicBezTo>
                <a:lnTo>
                  <a:pt x="76202" y="893445"/>
                </a:lnTo>
                <a:cubicBezTo>
                  <a:pt x="34145" y="893445"/>
                  <a:pt x="0" y="859300"/>
                  <a:pt x="0" y="81724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7431881" y="5158741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85105" y="-6325"/>
                </a:moveTo>
                <a:cubicBezTo>
                  <a:pt x="181608" y="-9823"/>
                  <a:pt x="175952" y="-9823"/>
                  <a:pt x="172492" y="-6325"/>
                </a:cubicBezTo>
                <a:cubicBezTo>
                  <a:pt x="169032" y="-2828"/>
                  <a:pt x="168994" y="2828"/>
                  <a:pt x="172492" y="6288"/>
                </a:cubicBezTo>
                <a:lnTo>
                  <a:pt x="178073" y="11869"/>
                </a:lnTo>
                <a:lnTo>
                  <a:pt x="160920" y="29021"/>
                </a:lnTo>
                <a:lnTo>
                  <a:pt x="137480" y="5581"/>
                </a:lnTo>
                <a:cubicBezTo>
                  <a:pt x="133983" y="2084"/>
                  <a:pt x="128327" y="2084"/>
                  <a:pt x="124867" y="5581"/>
                </a:cubicBezTo>
                <a:cubicBezTo>
                  <a:pt x="121407" y="9079"/>
                  <a:pt x="121369" y="14734"/>
                  <a:pt x="124867" y="18194"/>
                </a:cubicBezTo>
                <a:lnTo>
                  <a:pt x="127471" y="20799"/>
                </a:lnTo>
                <a:lnTo>
                  <a:pt x="98413" y="49857"/>
                </a:lnTo>
                <a:lnTo>
                  <a:pt x="113667" y="65112"/>
                </a:lnTo>
                <a:cubicBezTo>
                  <a:pt x="117165" y="68610"/>
                  <a:pt x="117165" y="74265"/>
                  <a:pt x="113667" y="77725"/>
                </a:cubicBezTo>
                <a:cubicBezTo>
                  <a:pt x="110170" y="81186"/>
                  <a:pt x="104515" y="81223"/>
                  <a:pt x="101054" y="77725"/>
                </a:cubicBezTo>
                <a:lnTo>
                  <a:pt x="85799" y="62471"/>
                </a:lnTo>
                <a:lnTo>
                  <a:pt x="68647" y="79623"/>
                </a:lnTo>
                <a:lnTo>
                  <a:pt x="83902" y="94878"/>
                </a:lnTo>
                <a:cubicBezTo>
                  <a:pt x="87399" y="98375"/>
                  <a:pt x="87399" y="104031"/>
                  <a:pt x="83902" y="107491"/>
                </a:cubicBezTo>
                <a:cubicBezTo>
                  <a:pt x="80404" y="110951"/>
                  <a:pt x="74749" y="110989"/>
                  <a:pt x="71289" y="107491"/>
                </a:cubicBezTo>
                <a:lnTo>
                  <a:pt x="56034" y="92236"/>
                </a:lnTo>
                <a:lnTo>
                  <a:pt x="42007" y="106263"/>
                </a:lnTo>
                <a:cubicBezTo>
                  <a:pt x="38100" y="110170"/>
                  <a:pt x="35905" y="115453"/>
                  <a:pt x="35905" y="120997"/>
                </a:cubicBezTo>
                <a:lnTo>
                  <a:pt x="35905" y="154037"/>
                </a:lnTo>
                <a:lnTo>
                  <a:pt x="14697" y="175245"/>
                </a:lnTo>
                <a:cubicBezTo>
                  <a:pt x="11199" y="178743"/>
                  <a:pt x="11199" y="184398"/>
                  <a:pt x="14697" y="187858"/>
                </a:cubicBezTo>
                <a:cubicBezTo>
                  <a:pt x="18194" y="191319"/>
                  <a:pt x="23850" y="191356"/>
                  <a:pt x="27310" y="187858"/>
                </a:cubicBezTo>
                <a:lnTo>
                  <a:pt x="48518" y="166650"/>
                </a:lnTo>
                <a:lnTo>
                  <a:pt x="81558" y="166650"/>
                </a:lnTo>
                <a:cubicBezTo>
                  <a:pt x="87102" y="166650"/>
                  <a:pt x="92385" y="164455"/>
                  <a:pt x="96292" y="160548"/>
                </a:cubicBezTo>
                <a:lnTo>
                  <a:pt x="181756" y="75084"/>
                </a:lnTo>
                <a:lnTo>
                  <a:pt x="184361" y="77688"/>
                </a:lnTo>
                <a:cubicBezTo>
                  <a:pt x="187858" y="81186"/>
                  <a:pt x="193514" y="81186"/>
                  <a:pt x="196974" y="77688"/>
                </a:cubicBezTo>
                <a:cubicBezTo>
                  <a:pt x="200434" y="74191"/>
                  <a:pt x="200471" y="68535"/>
                  <a:pt x="196974" y="65075"/>
                </a:cubicBezTo>
                <a:lnTo>
                  <a:pt x="173534" y="41635"/>
                </a:lnTo>
                <a:lnTo>
                  <a:pt x="190686" y="24482"/>
                </a:lnTo>
                <a:lnTo>
                  <a:pt x="196267" y="30063"/>
                </a:lnTo>
                <a:cubicBezTo>
                  <a:pt x="199765" y="33561"/>
                  <a:pt x="205420" y="33561"/>
                  <a:pt x="208880" y="30063"/>
                </a:cubicBezTo>
                <a:cubicBezTo>
                  <a:pt x="212341" y="26566"/>
                  <a:pt x="212378" y="20910"/>
                  <a:pt x="208880" y="17450"/>
                </a:cubicBezTo>
                <a:lnTo>
                  <a:pt x="185068" y="-6362"/>
                </a:ln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2" name="Text 50"/>
          <p:cNvSpPr/>
          <p:nvPr/>
        </p:nvSpPr>
        <p:spPr>
          <a:xfrm>
            <a:off x="6236970" y="5387341"/>
            <a:ext cx="2600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CoWIN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241732" y="5615941"/>
            <a:ext cx="2590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2+ billion vaccinations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9043035" y="5033010"/>
            <a:ext cx="2760345" cy="893445"/>
          </a:xfrm>
          <a:custGeom>
            <a:avLst/>
            <a:gdLst/>
            <a:ahLst/>
            <a:cxnLst/>
            <a:rect l="l" t="t" r="r" b="b"/>
            <a:pathLst>
              <a:path w="2760345" h="893445">
                <a:moveTo>
                  <a:pt x="76202" y="0"/>
                </a:moveTo>
                <a:lnTo>
                  <a:pt x="2684143" y="0"/>
                </a:lnTo>
                <a:cubicBezTo>
                  <a:pt x="2726228" y="0"/>
                  <a:pt x="2760345" y="34117"/>
                  <a:pt x="2760345" y="76202"/>
                </a:cubicBezTo>
                <a:lnTo>
                  <a:pt x="2760345" y="817243"/>
                </a:lnTo>
                <a:cubicBezTo>
                  <a:pt x="2760345" y="859328"/>
                  <a:pt x="2726228" y="893445"/>
                  <a:pt x="2684143" y="893445"/>
                </a:cubicBezTo>
                <a:lnTo>
                  <a:pt x="76202" y="893445"/>
                </a:lnTo>
                <a:cubicBezTo>
                  <a:pt x="34145" y="893445"/>
                  <a:pt x="0" y="859300"/>
                  <a:pt x="0" y="81724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10306050" y="5158741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8930" y="-5953"/>
                </a:moveTo>
                <a:cubicBezTo>
                  <a:pt x="3981" y="-5953"/>
                  <a:pt x="0" y="-1972"/>
                  <a:pt x="0" y="2977"/>
                </a:cubicBezTo>
                <a:cubicBezTo>
                  <a:pt x="0" y="7925"/>
                  <a:pt x="3981" y="11906"/>
                  <a:pt x="8930" y="11906"/>
                </a:cubicBezTo>
                <a:lnTo>
                  <a:pt x="25784" y="11906"/>
                </a:lnTo>
                <a:cubicBezTo>
                  <a:pt x="27236" y="11906"/>
                  <a:pt x="28463" y="12948"/>
                  <a:pt x="28724" y="14362"/>
                </a:cubicBezTo>
                <a:lnTo>
                  <a:pt x="48109" y="120886"/>
                </a:lnTo>
                <a:cubicBezTo>
                  <a:pt x="50416" y="133610"/>
                  <a:pt x="61503" y="142875"/>
                  <a:pt x="74451" y="142875"/>
                </a:cubicBezTo>
                <a:lnTo>
                  <a:pt x="169664" y="142875"/>
                </a:lnTo>
                <a:cubicBezTo>
                  <a:pt x="174613" y="142875"/>
                  <a:pt x="178594" y="138894"/>
                  <a:pt x="178594" y="133945"/>
                </a:cubicBezTo>
                <a:cubicBezTo>
                  <a:pt x="178594" y="128997"/>
                  <a:pt x="174613" y="125016"/>
                  <a:pt x="169664" y="125016"/>
                </a:cubicBezTo>
                <a:lnTo>
                  <a:pt x="74451" y="125016"/>
                </a:lnTo>
                <a:cubicBezTo>
                  <a:pt x="70135" y="125016"/>
                  <a:pt x="66452" y="121927"/>
                  <a:pt x="65670" y="117686"/>
                </a:cubicBezTo>
                <a:lnTo>
                  <a:pt x="63773" y="107156"/>
                </a:lnTo>
                <a:lnTo>
                  <a:pt x="176733" y="107156"/>
                </a:lnTo>
                <a:cubicBezTo>
                  <a:pt x="188193" y="107156"/>
                  <a:pt x="198016" y="99008"/>
                  <a:pt x="200137" y="87734"/>
                </a:cubicBezTo>
                <a:lnTo>
                  <a:pt x="211671" y="26008"/>
                </a:lnTo>
                <a:cubicBezTo>
                  <a:pt x="213047" y="18678"/>
                  <a:pt x="207429" y="11906"/>
                  <a:pt x="199951" y="11906"/>
                </a:cubicBezTo>
                <a:lnTo>
                  <a:pt x="46397" y="11906"/>
                </a:lnTo>
                <a:lnTo>
                  <a:pt x="46248" y="11162"/>
                </a:lnTo>
                <a:cubicBezTo>
                  <a:pt x="44462" y="1265"/>
                  <a:pt x="35830" y="-5953"/>
                  <a:pt x="25747" y="-5953"/>
                </a:cubicBezTo>
                <a:lnTo>
                  <a:pt x="8930" y="-5953"/>
                </a:lnTo>
                <a:close/>
                <a:moveTo>
                  <a:pt x="77391" y="190500"/>
                </a:moveTo>
                <a:cubicBezTo>
                  <a:pt x="87247" y="190500"/>
                  <a:pt x="95250" y="182497"/>
                  <a:pt x="95250" y="172641"/>
                </a:cubicBezTo>
                <a:cubicBezTo>
                  <a:pt x="95250" y="162784"/>
                  <a:pt x="87247" y="154781"/>
                  <a:pt x="77391" y="154781"/>
                </a:cubicBezTo>
                <a:cubicBezTo>
                  <a:pt x="67534" y="154781"/>
                  <a:pt x="59531" y="162784"/>
                  <a:pt x="59531" y="172641"/>
                </a:cubicBezTo>
                <a:cubicBezTo>
                  <a:pt x="59531" y="182497"/>
                  <a:pt x="67534" y="190500"/>
                  <a:pt x="77391" y="190500"/>
                </a:cubicBezTo>
                <a:close/>
                <a:moveTo>
                  <a:pt x="160734" y="190500"/>
                </a:moveTo>
                <a:cubicBezTo>
                  <a:pt x="170591" y="190500"/>
                  <a:pt x="178594" y="182497"/>
                  <a:pt x="178594" y="172641"/>
                </a:cubicBezTo>
                <a:cubicBezTo>
                  <a:pt x="178594" y="162784"/>
                  <a:pt x="170591" y="154781"/>
                  <a:pt x="160734" y="154781"/>
                </a:cubicBezTo>
                <a:cubicBezTo>
                  <a:pt x="150878" y="154781"/>
                  <a:pt x="142875" y="162784"/>
                  <a:pt x="142875" y="172641"/>
                </a:cubicBezTo>
                <a:cubicBezTo>
                  <a:pt x="142875" y="182497"/>
                  <a:pt x="150878" y="190500"/>
                  <a:pt x="160734" y="19050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6" name="Text 54"/>
          <p:cNvSpPr/>
          <p:nvPr/>
        </p:nvSpPr>
        <p:spPr>
          <a:xfrm>
            <a:off x="9123045" y="5387341"/>
            <a:ext cx="2600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GeM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9127807" y="5615941"/>
            <a:ext cx="2590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₹4+ lakh crore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384810" y="6046469"/>
            <a:ext cx="11418570" cy="426720"/>
          </a:xfrm>
          <a:custGeom>
            <a:avLst/>
            <a:gdLst/>
            <a:ahLst/>
            <a:cxnLst/>
            <a:rect l="l" t="t" r="r" b="b"/>
            <a:pathLst>
              <a:path w="11418570" h="426720">
                <a:moveTo>
                  <a:pt x="76199" y="0"/>
                </a:moveTo>
                <a:lnTo>
                  <a:pt x="11342371" y="0"/>
                </a:lnTo>
                <a:cubicBezTo>
                  <a:pt x="11384454" y="0"/>
                  <a:pt x="11418570" y="34116"/>
                  <a:pt x="11418570" y="76199"/>
                </a:cubicBezTo>
                <a:lnTo>
                  <a:pt x="11418570" y="350521"/>
                </a:lnTo>
                <a:cubicBezTo>
                  <a:pt x="11418570" y="392604"/>
                  <a:pt x="11384454" y="426720"/>
                  <a:pt x="11342371" y="426720"/>
                </a:cubicBezTo>
                <a:lnTo>
                  <a:pt x="76199" y="426720"/>
                </a:lnTo>
                <a:cubicBezTo>
                  <a:pt x="34144" y="426720"/>
                  <a:pt x="0" y="392576"/>
                  <a:pt x="0" y="35052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1286351" y="619505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91652" y="72926"/>
                </a:moveTo>
                <a:lnTo>
                  <a:pt x="41932" y="72926"/>
                </a:lnTo>
                <a:cubicBezTo>
                  <a:pt x="42688" y="89725"/>
                  <a:pt x="46412" y="105195"/>
                  <a:pt x="51699" y="116525"/>
                </a:cubicBezTo>
                <a:cubicBezTo>
                  <a:pt x="54668" y="122906"/>
                  <a:pt x="57872" y="127412"/>
                  <a:pt x="60841" y="130173"/>
                </a:cubicBezTo>
                <a:cubicBezTo>
                  <a:pt x="63758" y="132907"/>
                  <a:pt x="65763" y="133350"/>
                  <a:pt x="66805" y="133350"/>
                </a:cubicBezTo>
                <a:cubicBezTo>
                  <a:pt x="67847" y="133350"/>
                  <a:pt x="69852" y="132907"/>
                  <a:pt x="72770" y="130173"/>
                </a:cubicBezTo>
                <a:cubicBezTo>
                  <a:pt x="75739" y="127412"/>
                  <a:pt x="78942" y="122880"/>
                  <a:pt x="81911" y="116525"/>
                </a:cubicBezTo>
                <a:cubicBezTo>
                  <a:pt x="87198" y="105195"/>
                  <a:pt x="90923" y="89725"/>
                  <a:pt x="91678" y="72926"/>
                </a:cubicBezTo>
                <a:close/>
                <a:moveTo>
                  <a:pt x="41906" y="60424"/>
                </a:moveTo>
                <a:lnTo>
                  <a:pt x="91626" y="60424"/>
                </a:lnTo>
                <a:cubicBezTo>
                  <a:pt x="90897" y="43625"/>
                  <a:pt x="87172" y="28155"/>
                  <a:pt x="81885" y="16825"/>
                </a:cubicBezTo>
                <a:cubicBezTo>
                  <a:pt x="78916" y="10470"/>
                  <a:pt x="75713" y="5938"/>
                  <a:pt x="72743" y="3177"/>
                </a:cubicBezTo>
                <a:cubicBezTo>
                  <a:pt x="69826" y="443"/>
                  <a:pt x="67821" y="0"/>
                  <a:pt x="66779" y="0"/>
                </a:cubicBezTo>
                <a:cubicBezTo>
                  <a:pt x="65737" y="0"/>
                  <a:pt x="63732" y="443"/>
                  <a:pt x="60815" y="3177"/>
                </a:cubicBezTo>
                <a:cubicBezTo>
                  <a:pt x="57846" y="5938"/>
                  <a:pt x="54642" y="10470"/>
                  <a:pt x="51673" y="16825"/>
                </a:cubicBezTo>
                <a:cubicBezTo>
                  <a:pt x="46386" y="28155"/>
                  <a:pt x="42662" y="43625"/>
                  <a:pt x="41906" y="60424"/>
                </a:cubicBezTo>
                <a:close/>
                <a:moveTo>
                  <a:pt x="29405" y="60424"/>
                </a:moveTo>
                <a:cubicBezTo>
                  <a:pt x="30316" y="38130"/>
                  <a:pt x="36072" y="17424"/>
                  <a:pt x="44485" y="3829"/>
                </a:cubicBezTo>
                <a:cubicBezTo>
                  <a:pt x="20497" y="12319"/>
                  <a:pt x="2839" y="34171"/>
                  <a:pt x="391" y="60424"/>
                </a:cubicBezTo>
                <a:lnTo>
                  <a:pt x="29405" y="60424"/>
                </a:lnTo>
                <a:close/>
                <a:moveTo>
                  <a:pt x="391" y="72926"/>
                </a:moveTo>
                <a:cubicBezTo>
                  <a:pt x="2839" y="99179"/>
                  <a:pt x="20497" y="121031"/>
                  <a:pt x="44485" y="129521"/>
                </a:cubicBezTo>
                <a:cubicBezTo>
                  <a:pt x="36072" y="115926"/>
                  <a:pt x="30316" y="95220"/>
                  <a:pt x="29405" y="72926"/>
                </a:cubicBezTo>
                <a:lnTo>
                  <a:pt x="391" y="72926"/>
                </a:lnTo>
                <a:close/>
                <a:moveTo>
                  <a:pt x="104154" y="72926"/>
                </a:moveTo>
                <a:cubicBezTo>
                  <a:pt x="103242" y="95220"/>
                  <a:pt x="97486" y="115926"/>
                  <a:pt x="89074" y="129521"/>
                </a:cubicBezTo>
                <a:cubicBezTo>
                  <a:pt x="113061" y="121005"/>
                  <a:pt x="130719" y="99179"/>
                  <a:pt x="133168" y="72926"/>
                </a:cubicBezTo>
                <a:lnTo>
                  <a:pt x="104154" y="72926"/>
                </a:lnTo>
                <a:close/>
                <a:moveTo>
                  <a:pt x="133168" y="60424"/>
                </a:moveTo>
                <a:cubicBezTo>
                  <a:pt x="130719" y="34171"/>
                  <a:pt x="113061" y="12319"/>
                  <a:pt x="89074" y="3829"/>
                </a:cubicBezTo>
                <a:cubicBezTo>
                  <a:pt x="97486" y="17424"/>
                  <a:pt x="103242" y="38130"/>
                  <a:pt x="104154" y="60424"/>
                </a:cubicBezTo>
                <a:lnTo>
                  <a:pt x="133168" y="60424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60" name="Text 58"/>
          <p:cNvSpPr/>
          <p:nvPr/>
        </p:nvSpPr>
        <p:spPr>
          <a:xfrm>
            <a:off x="698182" y="6164582"/>
            <a:ext cx="11020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Global Leadership: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India Stack is being studied/adopted by 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highlight>
                  <a:srgbClr val="B8860B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50+ countries 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G20 DPI initiative led by India. World Bank recognizes Aadhaar as global model.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6648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FLAGSHIP SCHEMES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67151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Major Government Schemes: Transformation Impact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028700"/>
            <a:ext cx="11506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Saturation approach with 100% coverage targets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schemes designed to reach every eligible beneficiary, not just a sample, fundamentally transforming service delivery.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638300"/>
            <a:ext cx="3714750" cy="1485900"/>
          </a:xfrm>
          <a:custGeom>
            <a:avLst/>
            <a:gdLst/>
            <a:ahLst/>
            <a:cxnLst/>
            <a:rect l="l" t="t" r="r" b="b"/>
            <a:pathLst>
              <a:path w="3714750" h="1485900">
                <a:moveTo>
                  <a:pt x="38100" y="0"/>
                </a:moveTo>
                <a:lnTo>
                  <a:pt x="3638553" y="0"/>
                </a:lnTo>
                <a:cubicBezTo>
                  <a:pt x="3680635" y="0"/>
                  <a:pt x="3714750" y="34115"/>
                  <a:pt x="3714750" y="76197"/>
                </a:cubicBezTo>
                <a:lnTo>
                  <a:pt x="3714750" y="1409703"/>
                </a:lnTo>
                <a:cubicBezTo>
                  <a:pt x="3714750" y="1451785"/>
                  <a:pt x="3680635" y="1485900"/>
                  <a:pt x="3638553" y="1485900"/>
                </a:cubicBezTo>
                <a:lnTo>
                  <a:pt x="38100" y="1485900"/>
                </a:lnTo>
                <a:cubicBezTo>
                  <a:pt x="17072" y="1485900"/>
                  <a:pt x="0" y="1468828"/>
                  <a:pt x="0" y="1447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400050" y="1638300"/>
            <a:ext cx="38100" cy="1485900"/>
          </a:xfrm>
          <a:custGeom>
            <a:avLst/>
            <a:gdLst/>
            <a:ahLst/>
            <a:cxnLst/>
            <a:rect l="l" t="t" r="r" b="b"/>
            <a:pathLst>
              <a:path w="38100" h="1485900">
                <a:moveTo>
                  <a:pt x="38100" y="0"/>
                </a:moveTo>
                <a:lnTo>
                  <a:pt x="38100" y="0"/>
                </a:lnTo>
                <a:lnTo>
                  <a:pt x="38100" y="1485900"/>
                </a:lnTo>
                <a:lnTo>
                  <a:pt x="38100" y="1485900"/>
                </a:lnTo>
                <a:cubicBezTo>
                  <a:pt x="17072" y="1485900"/>
                  <a:pt x="0" y="1468828"/>
                  <a:pt x="0" y="1447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8" name="Shape 6"/>
          <p:cNvSpPr/>
          <p:nvPr/>
        </p:nvSpPr>
        <p:spPr>
          <a:xfrm>
            <a:off x="557213" y="17811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049" y="6764"/>
                </a:moveTo>
                <a:cubicBezTo>
                  <a:pt x="87768" y="4889"/>
                  <a:pt x="83716" y="4889"/>
                  <a:pt x="80401" y="6764"/>
                </a:cubicBezTo>
                <a:lnTo>
                  <a:pt x="5391" y="49627"/>
                </a:lnTo>
                <a:cubicBezTo>
                  <a:pt x="1172" y="52038"/>
                  <a:pt x="-904" y="56994"/>
                  <a:pt x="335" y="61682"/>
                </a:cubicBezTo>
                <a:cubicBezTo>
                  <a:pt x="1574" y="66370"/>
                  <a:pt x="5860" y="69652"/>
                  <a:pt x="10716" y="69652"/>
                </a:cubicBezTo>
                <a:lnTo>
                  <a:pt x="21431" y="69652"/>
                </a:lnTo>
                <a:lnTo>
                  <a:pt x="21431" y="139303"/>
                </a:lnTo>
                <a:lnTo>
                  <a:pt x="21431" y="139303"/>
                </a:lnTo>
                <a:lnTo>
                  <a:pt x="4286" y="152162"/>
                </a:lnTo>
                <a:cubicBezTo>
                  <a:pt x="1574" y="154171"/>
                  <a:pt x="0" y="157352"/>
                  <a:pt x="0" y="160734"/>
                </a:cubicBezTo>
                <a:cubicBezTo>
                  <a:pt x="0" y="166661"/>
                  <a:pt x="4789" y="171450"/>
                  <a:pt x="10716" y="171450"/>
                </a:cubicBezTo>
                <a:lnTo>
                  <a:pt x="160734" y="171450"/>
                </a:lnTo>
                <a:cubicBezTo>
                  <a:pt x="166661" y="171450"/>
                  <a:pt x="171450" y="166661"/>
                  <a:pt x="171450" y="160734"/>
                </a:cubicBezTo>
                <a:cubicBezTo>
                  <a:pt x="171450" y="157352"/>
                  <a:pt x="169876" y="154171"/>
                  <a:pt x="167164" y="152162"/>
                </a:cubicBezTo>
                <a:lnTo>
                  <a:pt x="150019" y="139303"/>
                </a:lnTo>
                <a:lnTo>
                  <a:pt x="150019" y="69652"/>
                </a:lnTo>
                <a:lnTo>
                  <a:pt x="160734" y="69652"/>
                </a:lnTo>
                <a:cubicBezTo>
                  <a:pt x="165590" y="69652"/>
                  <a:pt x="169843" y="66370"/>
                  <a:pt x="171082" y="61682"/>
                </a:cubicBezTo>
                <a:cubicBezTo>
                  <a:pt x="172321" y="56994"/>
                  <a:pt x="170244" y="52038"/>
                  <a:pt x="166025" y="49627"/>
                </a:cubicBezTo>
                <a:lnTo>
                  <a:pt x="91016" y="6764"/>
                </a:lnTo>
                <a:close/>
                <a:moveTo>
                  <a:pt x="133945" y="69652"/>
                </a:moveTo>
                <a:lnTo>
                  <a:pt x="133945" y="139303"/>
                </a:lnTo>
                <a:lnTo>
                  <a:pt x="112514" y="139303"/>
                </a:lnTo>
                <a:lnTo>
                  <a:pt x="112514" y="69652"/>
                </a:lnTo>
                <a:lnTo>
                  <a:pt x="133945" y="69652"/>
                </a:lnTo>
                <a:close/>
                <a:moveTo>
                  <a:pt x="96441" y="69652"/>
                </a:moveTo>
                <a:lnTo>
                  <a:pt x="96441" y="139303"/>
                </a:lnTo>
                <a:lnTo>
                  <a:pt x="75009" y="139303"/>
                </a:lnTo>
                <a:lnTo>
                  <a:pt x="75009" y="69652"/>
                </a:lnTo>
                <a:lnTo>
                  <a:pt x="96441" y="69652"/>
                </a:lnTo>
                <a:close/>
                <a:moveTo>
                  <a:pt x="58936" y="69652"/>
                </a:moveTo>
                <a:lnTo>
                  <a:pt x="58936" y="139303"/>
                </a:lnTo>
                <a:lnTo>
                  <a:pt x="37505" y="139303"/>
                </a:lnTo>
                <a:lnTo>
                  <a:pt x="37505" y="69652"/>
                </a:lnTo>
                <a:lnTo>
                  <a:pt x="58936" y="69652"/>
                </a:lnTo>
                <a:close/>
                <a:moveTo>
                  <a:pt x="85725" y="32147"/>
                </a:moveTo>
                <a:cubicBezTo>
                  <a:pt x="91639" y="32147"/>
                  <a:pt x="96441" y="36948"/>
                  <a:pt x="96441" y="42863"/>
                </a:cubicBezTo>
                <a:cubicBezTo>
                  <a:pt x="96441" y="48777"/>
                  <a:pt x="91639" y="53578"/>
                  <a:pt x="85725" y="53578"/>
                </a:cubicBezTo>
                <a:cubicBezTo>
                  <a:pt x="79811" y="53578"/>
                  <a:pt x="75009" y="48777"/>
                  <a:pt x="75009" y="42863"/>
                </a:cubicBezTo>
                <a:cubicBezTo>
                  <a:pt x="75009" y="36948"/>
                  <a:pt x="79811" y="32147"/>
                  <a:pt x="85725" y="32147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9" name="Text 7"/>
          <p:cNvSpPr/>
          <p:nvPr/>
        </p:nvSpPr>
        <p:spPr>
          <a:xfrm>
            <a:off x="823913" y="1752600"/>
            <a:ext cx="1219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Jan Dhan Yojana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33400" y="2057400"/>
            <a:ext cx="358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52+ Crore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33400" y="2400184"/>
            <a:ext cx="35337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Bank accounts opened, achieving near-universal financial inclusion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33400" y="2857384"/>
            <a:ext cx="3524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Avg balance: ₹4,200+ | Deposits: ₹2.2+ lakh crore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48150" y="1638300"/>
            <a:ext cx="3714750" cy="1485900"/>
          </a:xfrm>
          <a:custGeom>
            <a:avLst/>
            <a:gdLst/>
            <a:ahLst/>
            <a:cxnLst/>
            <a:rect l="l" t="t" r="r" b="b"/>
            <a:pathLst>
              <a:path w="3714750" h="1485900">
                <a:moveTo>
                  <a:pt x="38100" y="0"/>
                </a:moveTo>
                <a:lnTo>
                  <a:pt x="3638553" y="0"/>
                </a:lnTo>
                <a:cubicBezTo>
                  <a:pt x="3680635" y="0"/>
                  <a:pt x="3714750" y="34115"/>
                  <a:pt x="3714750" y="76197"/>
                </a:cubicBezTo>
                <a:lnTo>
                  <a:pt x="3714750" y="1409703"/>
                </a:lnTo>
                <a:cubicBezTo>
                  <a:pt x="3714750" y="1451785"/>
                  <a:pt x="3680635" y="1485900"/>
                  <a:pt x="3638553" y="1485900"/>
                </a:cubicBezTo>
                <a:lnTo>
                  <a:pt x="38100" y="1485900"/>
                </a:lnTo>
                <a:cubicBezTo>
                  <a:pt x="17072" y="1485900"/>
                  <a:pt x="0" y="1468828"/>
                  <a:pt x="0" y="1447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4248150" y="1638300"/>
            <a:ext cx="38100" cy="1485900"/>
          </a:xfrm>
          <a:custGeom>
            <a:avLst/>
            <a:gdLst/>
            <a:ahLst/>
            <a:cxnLst/>
            <a:rect l="l" t="t" r="r" b="b"/>
            <a:pathLst>
              <a:path w="38100" h="1485900">
                <a:moveTo>
                  <a:pt x="38100" y="0"/>
                </a:moveTo>
                <a:lnTo>
                  <a:pt x="38100" y="0"/>
                </a:lnTo>
                <a:lnTo>
                  <a:pt x="38100" y="1485900"/>
                </a:lnTo>
                <a:lnTo>
                  <a:pt x="38100" y="1485900"/>
                </a:lnTo>
                <a:cubicBezTo>
                  <a:pt x="17072" y="1485900"/>
                  <a:pt x="0" y="1468828"/>
                  <a:pt x="0" y="1447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5" name="Shape 13"/>
          <p:cNvSpPr/>
          <p:nvPr/>
        </p:nvSpPr>
        <p:spPr>
          <a:xfrm>
            <a:off x="4416028" y="178117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8037" y="0"/>
                </a:moveTo>
                <a:cubicBezTo>
                  <a:pt x="3583" y="0"/>
                  <a:pt x="0" y="3583"/>
                  <a:pt x="0" y="8037"/>
                </a:cubicBezTo>
                <a:cubicBezTo>
                  <a:pt x="0" y="12490"/>
                  <a:pt x="3583" y="16073"/>
                  <a:pt x="8037" y="16073"/>
                </a:cubicBezTo>
                <a:lnTo>
                  <a:pt x="10716" y="16073"/>
                </a:lnTo>
                <a:lnTo>
                  <a:pt x="10716" y="65935"/>
                </a:lnTo>
                <a:cubicBezTo>
                  <a:pt x="10079" y="66403"/>
                  <a:pt x="9443" y="66906"/>
                  <a:pt x="8840" y="67408"/>
                </a:cubicBezTo>
                <a:cubicBezTo>
                  <a:pt x="3650" y="71828"/>
                  <a:pt x="0" y="77990"/>
                  <a:pt x="0" y="85692"/>
                </a:cubicBezTo>
                <a:cubicBezTo>
                  <a:pt x="0" y="101397"/>
                  <a:pt x="4789" y="113854"/>
                  <a:pt x="12390" y="123364"/>
                </a:cubicBezTo>
                <a:cubicBezTo>
                  <a:pt x="17145" y="129291"/>
                  <a:pt x="22804" y="133845"/>
                  <a:pt x="28631" y="137361"/>
                </a:cubicBezTo>
                <a:lnTo>
                  <a:pt x="21967" y="157352"/>
                </a:lnTo>
                <a:cubicBezTo>
                  <a:pt x="20862" y="160634"/>
                  <a:pt x="21431" y="164217"/>
                  <a:pt x="23440" y="166996"/>
                </a:cubicBezTo>
                <a:cubicBezTo>
                  <a:pt x="25450" y="169776"/>
                  <a:pt x="28698" y="171450"/>
                  <a:pt x="32147" y="171450"/>
                </a:cubicBezTo>
                <a:lnTo>
                  <a:pt x="117872" y="171450"/>
                </a:lnTo>
                <a:cubicBezTo>
                  <a:pt x="121321" y="171450"/>
                  <a:pt x="124536" y="169809"/>
                  <a:pt x="126578" y="166996"/>
                </a:cubicBezTo>
                <a:cubicBezTo>
                  <a:pt x="128621" y="164183"/>
                  <a:pt x="129157" y="160600"/>
                  <a:pt x="128052" y="157352"/>
                </a:cubicBezTo>
                <a:lnTo>
                  <a:pt x="121421" y="137428"/>
                </a:lnTo>
                <a:cubicBezTo>
                  <a:pt x="127248" y="133912"/>
                  <a:pt x="132907" y="129358"/>
                  <a:pt x="137662" y="123431"/>
                </a:cubicBezTo>
                <a:cubicBezTo>
                  <a:pt x="145264" y="113920"/>
                  <a:pt x="150052" y="101497"/>
                  <a:pt x="150052" y="85758"/>
                </a:cubicBezTo>
                <a:cubicBezTo>
                  <a:pt x="150052" y="78023"/>
                  <a:pt x="146402" y="71862"/>
                  <a:pt x="141212" y="67475"/>
                </a:cubicBezTo>
                <a:cubicBezTo>
                  <a:pt x="140609" y="66973"/>
                  <a:pt x="139973" y="66470"/>
                  <a:pt x="139337" y="66002"/>
                </a:cubicBezTo>
                <a:lnTo>
                  <a:pt x="139337" y="16140"/>
                </a:lnTo>
                <a:lnTo>
                  <a:pt x="142016" y="16140"/>
                </a:lnTo>
                <a:cubicBezTo>
                  <a:pt x="146469" y="16140"/>
                  <a:pt x="150052" y="12557"/>
                  <a:pt x="150052" y="8104"/>
                </a:cubicBezTo>
                <a:cubicBezTo>
                  <a:pt x="150052" y="3650"/>
                  <a:pt x="146436" y="0"/>
                  <a:pt x="141982" y="0"/>
                </a:cubicBezTo>
                <a:lnTo>
                  <a:pt x="8037" y="0"/>
                </a:lnTo>
                <a:close/>
                <a:moveTo>
                  <a:pt x="32147" y="26789"/>
                </a:moveTo>
                <a:cubicBezTo>
                  <a:pt x="32147" y="23842"/>
                  <a:pt x="34558" y="21431"/>
                  <a:pt x="37505" y="21431"/>
                </a:cubicBezTo>
                <a:lnTo>
                  <a:pt x="48220" y="21431"/>
                </a:lnTo>
                <a:cubicBezTo>
                  <a:pt x="51167" y="21431"/>
                  <a:pt x="53578" y="23842"/>
                  <a:pt x="53578" y="26789"/>
                </a:cubicBezTo>
                <a:cubicBezTo>
                  <a:pt x="53578" y="29736"/>
                  <a:pt x="51167" y="32147"/>
                  <a:pt x="48220" y="32147"/>
                </a:cubicBezTo>
                <a:lnTo>
                  <a:pt x="37505" y="32147"/>
                </a:lnTo>
                <a:cubicBezTo>
                  <a:pt x="34558" y="32147"/>
                  <a:pt x="32147" y="29736"/>
                  <a:pt x="32147" y="26789"/>
                </a:cubicBezTo>
                <a:close/>
                <a:moveTo>
                  <a:pt x="75009" y="96441"/>
                </a:moveTo>
                <a:cubicBezTo>
                  <a:pt x="45407" y="96441"/>
                  <a:pt x="21431" y="91652"/>
                  <a:pt x="21431" y="85725"/>
                </a:cubicBezTo>
                <a:cubicBezTo>
                  <a:pt x="21431" y="79798"/>
                  <a:pt x="45407" y="75009"/>
                  <a:pt x="75009" y="75009"/>
                </a:cubicBezTo>
                <a:cubicBezTo>
                  <a:pt x="104611" y="75009"/>
                  <a:pt x="128588" y="79798"/>
                  <a:pt x="128588" y="85725"/>
                </a:cubicBezTo>
                <a:cubicBezTo>
                  <a:pt x="128588" y="91652"/>
                  <a:pt x="104611" y="96441"/>
                  <a:pt x="75009" y="96441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6" name="Text 14"/>
          <p:cNvSpPr/>
          <p:nvPr/>
        </p:nvSpPr>
        <p:spPr>
          <a:xfrm>
            <a:off x="4672013" y="1752600"/>
            <a:ext cx="1076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Swachh Bharat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381500" y="2057400"/>
            <a:ext cx="358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10+ Crore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381500" y="2400184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Toilets built, eliminating open defecation nationwide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381500" y="2666884"/>
            <a:ext cx="3524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ODF Plus | Behavioral change | Dignity focus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096250" y="1638300"/>
            <a:ext cx="3714750" cy="1485900"/>
          </a:xfrm>
          <a:custGeom>
            <a:avLst/>
            <a:gdLst/>
            <a:ahLst/>
            <a:cxnLst/>
            <a:rect l="l" t="t" r="r" b="b"/>
            <a:pathLst>
              <a:path w="3714750" h="1485900">
                <a:moveTo>
                  <a:pt x="38100" y="0"/>
                </a:moveTo>
                <a:lnTo>
                  <a:pt x="3638553" y="0"/>
                </a:lnTo>
                <a:cubicBezTo>
                  <a:pt x="3680635" y="0"/>
                  <a:pt x="3714750" y="34115"/>
                  <a:pt x="3714750" y="76197"/>
                </a:cubicBezTo>
                <a:lnTo>
                  <a:pt x="3714750" y="1409703"/>
                </a:lnTo>
                <a:cubicBezTo>
                  <a:pt x="3714750" y="1451785"/>
                  <a:pt x="3680635" y="1485900"/>
                  <a:pt x="3638553" y="1485900"/>
                </a:cubicBezTo>
                <a:lnTo>
                  <a:pt x="38100" y="1485900"/>
                </a:lnTo>
                <a:cubicBezTo>
                  <a:pt x="17072" y="1485900"/>
                  <a:pt x="0" y="1468828"/>
                  <a:pt x="0" y="1447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8096250" y="1638300"/>
            <a:ext cx="38100" cy="1485900"/>
          </a:xfrm>
          <a:custGeom>
            <a:avLst/>
            <a:gdLst/>
            <a:ahLst/>
            <a:cxnLst/>
            <a:rect l="l" t="t" r="r" b="b"/>
            <a:pathLst>
              <a:path w="38100" h="1485900">
                <a:moveTo>
                  <a:pt x="38100" y="0"/>
                </a:moveTo>
                <a:lnTo>
                  <a:pt x="38100" y="0"/>
                </a:lnTo>
                <a:lnTo>
                  <a:pt x="38100" y="1485900"/>
                </a:lnTo>
                <a:lnTo>
                  <a:pt x="38100" y="1485900"/>
                </a:lnTo>
                <a:cubicBezTo>
                  <a:pt x="17072" y="1485900"/>
                  <a:pt x="0" y="1468828"/>
                  <a:pt x="0" y="1447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2" name="Shape 20"/>
          <p:cNvSpPr/>
          <p:nvPr/>
        </p:nvSpPr>
        <p:spPr>
          <a:xfrm>
            <a:off x="8264128" y="1781175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53746" y="-8840"/>
                </a:moveTo>
                <a:cubicBezTo>
                  <a:pt x="56860" y="-11452"/>
                  <a:pt x="61447" y="-11352"/>
                  <a:pt x="64428" y="-8539"/>
                </a:cubicBezTo>
                <a:cubicBezTo>
                  <a:pt x="68547" y="-4655"/>
                  <a:pt x="72230" y="-368"/>
                  <a:pt x="75780" y="3985"/>
                </a:cubicBezTo>
                <a:cubicBezTo>
                  <a:pt x="80300" y="9510"/>
                  <a:pt x="85725" y="16810"/>
                  <a:pt x="90949" y="25483"/>
                </a:cubicBezTo>
                <a:cubicBezTo>
                  <a:pt x="92690" y="23206"/>
                  <a:pt x="94298" y="21197"/>
                  <a:pt x="95704" y="19489"/>
                </a:cubicBezTo>
                <a:cubicBezTo>
                  <a:pt x="96072" y="19054"/>
                  <a:pt x="96441" y="18585"/>
                  <a:pt x="96809" y="18116"/>
                </a:cubicBezTo>
                <a:cubicBezTo>
                  <a:pt x="99454" y="14834"/>
                  <a:pt x="102736" y="10716"/>
                  <a:pt x="107123" y="10716"/>
                </a:cubicBezTo>
                <a:cubicBezTo>
                  <a:pt x="111610" y="10716"/>
                  <a:pt x="114758" y="14700"/>
                  <a:pt x="117437" y="18116"/>
                </a:cubicBezTo>
                <a:cubicBezTo>
                  <a:pt x="117872" y="18685"/>
                  <a:pt x="118307" y="19221"/>
                  <a:pt x="118743" y="19723"/>
                </a:cubicBezTo>
                <a:cubicBezTo>
                  <a:pt x="122192" y="23876"/>
                  <a:pt x="126779" y="29870"/>
                  <a:pt x="131367" y="37270"/>
                </a:cubicBezTo>
                <a:cubicBezTo>
                  <a:pt x="140475" y="51971"/>
                  <a:pt x="149985" y="72900"/>
                  <a:pt x="149985" y="96407"/>
                </a:cubicBezTo>
                <a:cubicBezTo>
                  <a:pt x="149985" y="137830"/>
                  <a:pt x="116398" y="171417"/>
                  <a:pt x="74976" y="171417"/>
                </a:cubicBezTo>
                <a:cubicBezTo>
                  <a:pt x="33553" y="171417"/>
                  <a:pt x="0" y="137863"/>
                  <a:pt x="0" y="96441"/>
                </a:cubicBezTo>
                <a:cubicBezTo>
                  <a:pt x="0" y="65935"/>
                  <a:pt x="13763" y="39514"/>
                  <a:pt x="26956" y="21096"/>
                </a:cubicBezTo>
                <a:cubicBezTo>
                  <a:pt x="33620" y="11821"/>
                  <a:pt x="40251" y="4387"/>
                  <a:pt x="45240" y="-703"/>
                </a:cubicBezTo>
                <a:cubicBezTo>
                  <a:pt x="47986" y="-3516"/>
                  <a:pt x="50765" y="-6295"/>
                  <a:pt x="53779" y="-8807"/>
                </a:cubicBezTo>
                <a:close/>
                <a:moveTo>
                  <a:pt x="75579" y="139303"/>
                </a:moveTo>
                <a:cubicBezTo>
                  <a:pt x="84051" y="139303"/>
                  <a:pt x="91552" y="136959"/>
                  <a:pt x="98617" y="132271"/>
                </a:cubicBezTo>
                <a:cubicBezTo>
                  <a:pt x="112715" y="122426"/>
                  <a:pt x="116499" y="102736"/>
                  <a:pt x="108027" y="87265"/>
                </a:cubicBezTo>
                <a:cubicBezTo>
                  <a:pt x="106520" y="84252"/>
                  <a:pt x="102669" y="84051"/>
                  <a:pt x="100492" y="86596"/>
                </a:cubicBezTo>
                <a:lnTo>
                  <a:pt x="92054" y="96407"/>
                </a:lnTo>
                <a:cubicBezTo>
                  <a:pt x="89844" y="98952"/>
                  <a:pt x="85859" y="98885"/>
                  <a:pt x="83783" y="96240"/>
                </a:cubicBezTo>
                <a:cubicBezTo>
                  <a:pt x="77990" y="88839"/>
                  <a:pt x="67341" y="75344"/>
                  <a:pt x="61916" y="68446"/>
                </a:cubicBezTo>
                <a:cubicBezTo>
                  <a:pt x="60108" y="66135"/>
                  <a:pt x="56826" y="65767"/>
                  <a:pt x="54717" y="67810"/>
                </a:cubicBezTo>
                <a:cubicBezTo>
                  <a:pt x="48589" y="73770"/>
                  <a:pt x="37471" y="86830"/>
                  <a:pt x="37471" y="102736"/>
                </a:cubicBezTo>
                <a:cubicBezTo>
                  <a:pt x="37471" y="125708"/>
                  <a:pt x="54415" y="139303"/>
                  <a:pt x="75545" y="139303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3" name="Text 21"/>
          <p:cNvSpPr/>
          <p:nvPr/>
        </p:nvSpPr>
        <p:spPr>
          <a:xfrm>
            <a:off x="8520113" y="1752600"/>
            <a:ext cx="1104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Ujjwala Yojana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229600" y="2057400"/>
            <a:ext cx="358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10+ Crore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229600" y="2400184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LPG connections to women in poor households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229600" y="2666884"/>
            <a:ext cx="3524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Health benefits | Time savings | Women empowerment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00050" y="3238263"/>
            <a:ext cx="3714750" cy="1295400"/>
          </a:xfrm>
          <a:custGeom>
            <a:avLst/>
            <a:gdLst/>
            <a:ahLst/>
            <a:cxnLst/>
            <a:rect l="l" t="t" r="r" b="b"/>
            <a:pathLst>
              <a:path w="3714750" h="1295400">
                <a:moveTo>
                  <a:pt x="38100" y="0"/>
                </a:moveTo>
                <a:lnTo>
                  <a:pt x="3638555" y="0"/>
                </a:lnTo>
                <a:cubicBezTo>
                  <a:pt x="3680608" y="0"/>
                  <a:pt x="3714750" y="34142"/>
                  <a:pt x="3714750" y="76195"/>
                </a:cubicBezTo>
                <a:lnTo>
                  <a:pt x="3714750" y="1219205"/>
                </a:lnTo>
                <a:cubicBezTo>
                  <a:pt x="3714750" y="1261286"/>
                  <a:pt x="3680636" y="1295400"/>
                  <a:pt x="3638555" y="1295400"/>
                </a:cubicBez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400050" y="3238263"/>
            <a:ext cx="38100" cy="1295400"/>
          </a:xfrm>
          <a:custGeom>
            <a:avLst/>
            <a:gdLst/>
            <a:ahLst/>
            <a:cxnLst/>
            <a:rect l="l" t="t" r="r" b="b"/>
            <a:pathLst>
              <a:path w="38100" h="1295400">
                <a:moveTo>
                  <a:pt x="38100" y="0"/>
                </a:moveTo>
                <a:lnTo>
                  <a:pt x="38100" y="0"/>
                </a:lnTo>
                <a:lnTo>
                  <a:pt x="38100" y="1295400"/>
                </a:ln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9" name="Shape 27"/>
          <p:cNvSpPr/>
          <p:nvPr/>
        </p:nvSpPr>
        <p:spPr>
          <a:xfrm>
            <a:off x="557213" y="338113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3025" y="2880"/>
                </a:moveTo>
                <a:cubicBezTo>
                  <a:pt x="88906" y="-938"/>
                  <a:pt x="82544" y="-938"/>
                  <a:pt x="78458" y="2880"/>
                </a:cubicBezTo>
                <a:lnTo>
                  <a:pt x="3449" y="72531"/>
                </a:lnTo>
                <a:cubicBezTo>
                  <a:pt x="234" y="75545"/>
                  <a:pt x="-837" y="80200"/>
                  <a:pt x="770" y="84285"/>
                </a:cubicBezTo>
                <a:cubicBezTo>
                  <a:pt x="2378" y="88370"/>
                  <a:pt x="6295" y="91083"/>
                  <a:pt x="10716" y="91083"/>
                </a:cubicBezTo>
                <a:lnTo>
                  <a:pt x="16073" y="91083"/>
                </a:lnTo>
                <a:lnTo>
                  <a:pt x="16073" y="150019"/>
                </a:lnTo>
                <a:cubicBezTo>
                  <a:pt x="16073" y="161839"/>
                  <a:pt x="25684" y="171450"/>
                  <a:pt x="37505" y="171450"/>
                </a:cubicBezTo>
                <a:lnTo>
                  <a:pt x="133945" y="171450"/>
                </a:lnTo>
                <a:cubicBezTo>
                  <a:pt x="145766" y="171450"/>
                  <a:pt x="155377" y="161839"/>
                  <a:pt x="155377" y="150019"/>
                </a:cubicBezTo>
                <a:lnTo>
                  <a:pt x="155377" y="91083"/>
                </a:lnTo>
                <a:lnTo>
                  <a:pt x="160734" y="91083"/>
                </a:lnTo>
                <a:cubicBezTo>
                  <a:pt x="165155" y="91083"/>
                  <a:pt x="169106" y="88370"/>
                  <a:pt x="170713" y="84285"/>
                </a:cubicBezTo>
                <a:cubicBezTo>
                  <a:pt x="172321" y="80200"/>
                  <a:pt x="171249" y="75512"/>
                  <a:pt x="168034" y="72531"/>
                </a:cubicBezTo>
                <a:lnTo>
                  <a:pt x="93025" y="2880"/>
                </a:lnTo>
                <a:close/>
                <a:moveTo>
                  <a:pt x="80367" y="107156"/>
                </a:moveTo>
                <a:lnTo>
                  <a:pt x="91083" y="107156"/>
                </a:lnTo>
                <a:cubicBezTo>
                  <a:pt x="99957" y="107156"/>
                  <a:pt x="107156" y="114356"/>
                  <a:pt x="107156" y="123230"/>
                </a:cubicBezTo>
                <a:lnTo>
                  <a:pt x="107156" y="155377"/>
                </a:lnTo>
                <a:lnTo>
                  <a:pt x="64294" y="155377"/>
                </a:lnTo>
                <a:lnTo>
                  <a:pt x="64294" y="123230"/>
                </a:lnTo>
                <a:cubicBezTo>
                  <a:pt x="64294" y="114356"/>
                  <a:pt x="71493" y="107156"/>
                  <a:pt x="80367" y="107156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30" name="Text 28"/>
          <p:cNvSpPr/>
          <p:nvPr/>
        </p:nvSpPr>
        <p:spPr>
          <a:xfrm>
            <a:off x="823913" y="3352563"/>
            <a:ext cx="1219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PM Awas Yojana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33400" y="3657363"/>
            <a:ext cx="358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3+ Crore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33400" y="4000142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Houses built for urban &amp; rural poor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33400" y="4266842"/>
            <a:ext cx="3524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Pucca houses | Basic amenities | Women's ownership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248150" y="3238263"/>
            <a:ext cx="3714750" cy="1295400"/>
          </a:xfrm>
          <a:custGeom>
            <a:avLst/>
            <a:gdLst/>
            <a:ahLst/>
            <a:cxnLst/>
            <a:rect l="l" t="t" r="r" b="b"/>
            <a:pathLst>
              <a:path w="3714750" h="1295400">
                <a:moveTo>
                  <a:pt x="38100" y="0"/>
                </a:moveTo>
                <a:lnTo>
                  <a:pt x="3638555" y="0"/>
                </a:lnTo>
                <a:cubicBezTo>
                  <a:pt x="3680608" y="0"/>
                  <a:pt x="3714750" y="34142"/>
                  <a:pt x="3714750" y="76195"/>
                </a:cubicBezTo>
                <a:lnTo>
                  <a:pt x="3714750" y="1219205"/>
                </a:lnTo>
                <a:cubicBezTo>
                  <a:pt x="3714750" y="1261286"/>
                  <a:pt x="3680636" y="1295400"/>
                  <a:pt x="3638555" y="1295400"/>
                </a:cubicBez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4248150" y="3238263"/>
            <a:ext cx="38100" cy="1295400"/>
          </a:xfrm>
          <a:custGeom>
            <a:avLst/>
            <a:gdLst/>
            <a:ahLst/>
            <a:cxnLst/>
            <a:rect l="l" t="t" r="r" b="b"/>
            <a:pathLst>
              <a:path w="38100" h="1295400">
                <a:moveTo>
                  <a:pt x="38100" y="0"/>
                </a:moveTo>
                <a:lnTo>
                  <a:pt x="38100" y="0"/>
                </a:lnTo>
                <a:lnTo>
                  <a:pt x="38100" y="1295400"/>
                </a:ln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6" name="Shape 34"/>
          <p:cNvSpPr/>
          <p:nvPr/>
        </p:nvSpPr>
        <p:spPr>
          <a:xfrm>
            <a:off x="4405313" y="338113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36132"/>
                </a:moveTo>
                <a:lnTo>
                  <a:pt x="80702" y="29167"/>
                </a:lnTo>
                <a:cubicBezTo>
                  <a:pt x="72330" y="17580"/>
                  <a:pt x="58902" y="10716"/>
                  <a:pt x="44570" y="10716"/>
                </a:cubicBezTo>
                <a:cubicBezTo>
                  <a:pt x="19958" y="10716"/>
                  <a:pt x="0" y="30673"/>
                  <a:pt x="0" y="55286"/>
                </a:cubicBezTo>
                <a:lnTo>
                  <a:pt x="0" y="56157"/>
                </a:lnTo>
                <a:cubicBezTo>
                  <a:pt x="0" y="64059"/>
                  <a:pt x="2076" y="72230"/>
                  <a:pt x="5559" y="80367"/>
                </a:cubicBezTo>
                <a:lnTo>
                  <a:pt x="41054" y="80367"/>
                </a:lnTo>
                <a:cubicBezTo>
                  <a:pt x="42126" y="80367"/>
                  <a:pt x="43097" y="79731"/>
                  <a:pt x="43532" y="78726"/>
                </a:cubicBezTo>
                <a:lnTo>
                  <a:pt x="54181" y="53176"/>
                </a:lnTo>
                <a:cubicBezTo>
                  <a:pt x="55420" y="50229"/>
                  <a:pt x="58300" y="48287"/>
                  <a:pt x="61481" y="48220"/>
                </a:cubicBezTo>
                <a:cubicBezTo>
                  <a:pt x="64662" y="48153"/>
                  <a:pt x="67609" y="50029"/>
                  <a:pt x="68915" y="52942"/>
                </a:cubicBezTo>
                <a:lnTo>
                  <a:pt x="86093" y="91083"/>
                </a:lnTo>
                <a:lnTo>
                  <a:pt x="99957" y="63356"/>
                </a:lnTo>
                <a:cubicBezTo>
                  <a:pt x="101330" y="60644"/>
                  <a:pt x="104109" y="58902"/>
                  <a:pt x="107156" y="58902"/>
                </a:cubicBezTo>
                <a:cubicBezTo>
                  <a:pt x="110204" y="58902"/>
                  <a:pt x="112983" y="60610"/>
                  <a:pt x="114356" y="63356"/>
                </a:cubicBezTo>
                <a:lnTo>
                  <a:pt x="122125" y="78860"/>
                </a:lnTo>
                <a:cubicBezTo>
                  <a:pt x="122593" y="79764"/>
                  <a:pt x="123498" y="80334"/>
                  <a:pt x="124536" y="80334"/>
                </a:cubicBezTo>
                <a:lnTo>
                  <a:pt x="165925" y="80334"/>
                </a:lnTo>
                <a:cubicBezTo>
                  <a:pt x="169441" y="72197"/>
                  <a:pt x="171483" y="64026"/>
                  <a:pt x="171483" y="56123"/>
                </a:cubicBezTo>
                <a:lnTo>
                  <a:pt x="171483" y="55252"/>
                </a:lnTo>
                <a:cubicBezTo>
                  <a:pt x="171450" y="30673"/>
                  <a:pt x="151492" y="10716"/>
                  <a:pt x="126880" y="10716"/>
                </a:cubicBezTo>
                <a:cubicBezTo>
                  <a:pt x="112581" y="10716"/>
                  <a:pt x="99120" y="17580"/>
                  <a:pt x="90748" y="29167"/>
                </a:cubicBezTo>
                <a:lnTo>
                  <a:pt x="85725" y="36098"/>
                </a:lnTo>
                <a:close/>
                <a:moveTo>
                  <a:pt x="157252" y="96441"/>
                </a:moveTo>
                <a:lnTo>
                  <a:pt x="124502" y="96441"/>
                </a:lnTo>
                <a:cubicBezTo>
                  <a:pt x="117403" y="96441"/>
                  <a:pt x="110907" y="92422"/>
                  <a:pt x="107726" y="86060"/>
                </a:cubicBezTo>
                <a:lnTo>
                  <a:pt x="107156" y="84921"/>
                </a:lnTo>
                <a:lnTo>
                  <a:pt x="92925" y="113418"/>
                </a:lnTo>
                <a:cubicBezTo>
                  <a:pt x="91552" y="116198"/>
                  <a:pt x="88672" y="117939"/>
                  <a:pt x="85558" y="117872"/>
                </a:cubicBezTo>
                <a:cubicBezTo>
                  <a:pt x="82443" y="117805"/>
                  <a:pt x="79664" y="115963"/>
                  <a:pt x="78391" y="113150"/>
                </a:cubicBezTo>
                <a:lnTo>
                  <a:pt x="61883" y="76483"/>
                </a:lnTo>
                <a:lnTo>
                  <a:pt x="58367" y="84921"/>
                </a:lnTo>
                <a:cubicBezTo>
                  <a:pt x="55453" y="91920"/>
                  <a:pt x="48622" y="96474"/>
                  <a:pt x="41054" y="96474"/>
                </a:cubicBezTo>
                <a:lnTo>
                  <a:pt x="14198" y="96474"/>
                </a:lnTo>
                <a:cubicBezTo>
                  <a:pt x="30004" y="121187"/>
                  <a:pt x="55386" y="143924"/>
                  <a:pt x="71259" y="156046"/>
                </a:cubicBezTo>
                <a:cubicBezTo>
                  <a:pt x="75411" y="159194"/>
                  <a:pt x="80501" y="160768"/>
                  <a:pt x="85692" y="160768"/>
                </a:cubicBezTo>
                <a:cubicBezTo>
                  <a:pt x="90882" y="160768"/>
                  <a:pt x="96005" y="159227"/>
                  <a:pt x="100124" y="156046"/>
                </a:cubicBezTo>
                <a:cubicBezTo>
                  <a:pt x="116064" y="143891"/>
                  <a:pt x="141446" y="121154"/>
                  <a:pt x="157252" y="96441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7" name="Text 35"/>
          <p:cNvSpPr/>
          <p:nvPr/>
        </p:nvSpPr>
        <p:spPr>
          <a:xfrm>
            <a:off x="4672013" y="3352563"/>
            <a:ext cx="1276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Ayushman Bharat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381500" y="3657363"/>
            <a:ext cx="358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55 Crore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381500" y="4000142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Beneficiaries covered — world's largest health assurance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381500" y="4266842"/>
            <a:ext cx="3524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₹5 lakh coverage | 30,000+ hospitals | Cashless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096250" y="3238263"/>
            <a:ext cx="3714750" cy="1295400"/>
          </a:xfrm>
          <a:custGeom>
            <a:avLst/>
            <a:gdLst/>
            <a:ahLst/>
            <a:cxnLst/>
            <a:rect l="l" t="t" r="r" b="b"/>
            <a:pathLst>
              <a:path w="3714750" h="1295400">
                <a:moveTo>
                  <a:pt x="38100" y="0"/>
                </a:moveTo>
                <a:lnTo>
                  <a:pt x="3638555" y="0"/>
                </a:lnTo>
                <a:cubicBezTo>
                  <a:pt x="3680608" y="0"/>
                  <a:pt x="3714750" y="34142"/>
                  <a:pt x="3714750" y="76195"/>
                </a:cubicBezTo>
                <a:lnTo>
                  <a:pt x="3714750" y="1219205"/>
                </a:lnTo>
                <a:cubicBezTo>
                  <a:pt x="3714750" y="1261286"/>
                  <a:pt x="3680636" y="1295400"/>
                  <a:pt x="3638555" y="1295400"/>
                </a:cubicBez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8096250" y="3238263"/>
            <a:ext cx="38100" cy="1295400"/>
          </a:xfrm>
          <a:custGeom>
            <a:avLst/>
            <a:gdLst/>
            <a:ahLst/>
            <a:cxnLst/>
            <a:rect l="l" t="t" r="r" b="b"/>
            <a:pathLst>
              <a:path w="38100" h="1295400">
                <a:moveTo>
                  <a:pt x="38100" y="0"/>
                </a:moveTo>
                <a:lnTo>
                  <a:pt x="38100" y="0"/>
                </a:lnTo>
                <a:lnTo>
                  <a:pt x="38100" y="1295400"/>
                </a:ln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3" name="Shape 41"/>
          <p:cNvSpPr/>
          <p:nvPr/>
        </p:nvSpPr>
        <p:spPr>
          <a:xfrm>
            <a:off x="8274844" y="3381138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64294" y="171450"/>
                </a:moveTo>
                <a:cubicBezTo>
                  <a:pt x="28798" y="171450"/>
                  <a:pt x="0" y="142652"/>
                  <a:pt x="0" y="107156"/>
                </a:cubicBezTo>
                <a:cubicBezTo>
                  <a:pt x="0" y="76617"/>
                  <a:pt x="43599" y="15370"/>
                  <a:pt x="55788" y="-1172"/>
                </a:cubicBezTo>
                <a:cubicBezTo>
                  <a:pt x="57764" y="-3851"/>
                  <a:pt x="60878" y="-5358"/>
                  <a:pt x="64227" y="-5358"/>
                </a:cubicBezTo>
                <a:lnTo>
                  <a:pt x="64361" y="-5358"/>
                </a:lnTo>
                <a:cubicBezTo>
                  <a:pt x="67709" y="-5358"/>
                  <a:pt x="70824" y="-3851"/>
                  <a:pt x="72799" y="-1172"/>
                </a:cubicBezTo>
                <a:cubicBezTo>
                  <a:pt x="84988" y="15370"/>
                  <a:pt x="128588" y="76617"/>
                  <a:pt x="128588" y="107156"/>
                </a:cubicBezTo>
                <a:cubicBezTo>
                  <a:pt x="128588" y="142652"/>
                  <a:pt x="99789" y="171450"/>
                  <a:pt x="64294" y="171450"/>
                </a:cubicBezTo>
                <a:close/>
                <a:moveTo>
                  <a:pt x="37505" y="104477"/>
                </a:moveTo>
                <a:cubicBezTo>
                  <a:pt x="37505" y="100024"/>
                  <a:pt x="33922" y="96441"/>
                  <a:pt x="29468" y="96441"/>
                </a:cubicBezTo>
                <a:cubicBezTo>
                  <a:pt x="25014" y="96441"/>
                  <a:pt x="21431" y="100024"/>
                  <a:pt x="21431" y="104477"/>
                </a:cubicBezTo>
                <a:cubicBezTo>
                  <a:pt x="21431" y="129626"/>
                  <a:pt x="41824" y="150019"/>
                  <a:pt x="66973" y="150019"/>
                </a:cubicBezTo>
                <a:cubicBezTo>
                  <a:pt x="71426" y="150019"/>
                  <a:pt x="75009" y="146436"/>
                  <a:pt x="75009" y="141982"/>
                </a:cubicBezTo>
                <a:cubicBezTo>
                  <a:pt x="75009" y="137528"/>
                  <a:pt x="71426" y="133945"/>
                  <a:pt x="66973" y="133945"/>
                </a:cubicBezTo>
                <a:cubicBezTo>
                  <a:pt x="50698" y="133945"/>
                  <a:pt x="37505" y="120752"/>
                  <a:pt x="37505" y="104477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44" name="Text 42"/>
          <p:cNvSpPr/>
          <p:nvPr/>
        </p:nvSpPr>
        <p:spPr>
          <a:xfrm>
            <a:off x="8520113" y="3352563"/>
            <a:ext cx="1304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Jal Jeevan Mission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229600" y="3657363"/>
            <a:ext cx="358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15+ Crore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229600" y="4000142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Rural tap water connections provided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229600" y="4266842"/>
            <a:ext cx="3524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 Ghar Jal | Quality water | Time savings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00050" y="4647726"/>
            <a:ext cx="3714750" cy="1295400"/>
          </a:xfrm>
          <a:custGeom>
            <a:avLst/>
            <a:gdLst/>
            <a:ahLst/>
            <a:cxnLst/>
            <a:rect l="l" t="t" r="r" b="b"/>
            <a:pathLst>
              <a:path w="3714750" h="1295400">
                <a:moveTo>
                  <a:pt x="38100" y="0"/>
                </a:moveTo>
                <a:lnTo>
                  <a:pt x="3638555" y="0"/>
                </a:lnTo>
                <a:cubicBezTo>
                  <a:pt x="3680608" y="0"/>
                  <a:pt x="3714750" y="34142"/>
                  <a:pt x="3714750" y="76195"/>
                </a:cubicBezTo>
                <a:lnTo>
                  <a:pt x="3714750" y="1219205"/>
                </a:lnTo>
                <a:cubicBezTo>
                  <a:pt x="3714750" y="1261286"/>
                  <a:pt x="3680636" y="1295400"/>
                  <a:pt x="3638555" y="1295400"/>
                </a:cubicBez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400050" y="4647726"/>
            <a:ext cx="38100" cy="1295400"/>
          </a:xfrm>
          <a:custGeom>
            <a:avLst/>
            <a:gdLst/>
            <a:ahLst/>
            <a:cxnLst/>
            <a:rect l="l" t="t" r="r" b="b"/>
            <a:pathLst>
              <a:path w="38100" h="1295400">
                <a:moveTo>
                  <a:pt x="38100" y="0"/>
                </a:moveTo>
                <a:lnTo>
                  <a:pt x="38100" y="0"/>
                </a:lnTo>
                <a:lnTo>
                  <a:pt x="38100" y="1295400"/>
                </a:ln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0" name="Shape 48"/>
          <p:cNvSpPr/>
          <p:nvPr/>
        </p:nvSpPr>
        <p:spPr>
          <a:xfrm>
            <a:off x="567928" y="4790601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13452" y="-3315"/>
                </a:moveTo>
                <a:cubicBezTo>
                  <a:pt x="117437" y="-435"/>
                  <a:pt x="118910" y="4789"/>
                  <a:pt x="117102" y="9343"/>
                </a:cubicBezTo>
                <a:lnTo>
                  <a:pt x="90848" y="75009"/>
                </a:lnTo>
                <a:lnTo>
                  <a:pt x="139303" y="75009"/>
                </a:lnTo>
                <a:cubicBezTo>
                  <a:pt x="143824" y="75009"/>
                  <a:pt x="147842" y="77822"/>
                  <a:pt x="149383" y="82075"/>
                </a:cubicBezTo>
                <a:cubicBezTo>
                  <a:pt x="150923" y="86328"/>
                  <a:pt x="149617" y="91083"/>
                  <a:pt x="146168" y="93963"/>
                </a:cubicBezTo>
                <a:lnTo>
                  <a:pt x="49727" y="174330"/>
                </a:lnTo>
                <a:cubicBezTo>
                  <a:pt x="45943" y="177478"/>
                  <a:pt x="40552" y="177645"/>
                  <a:pt x="36567" y="174765"/>
                </a:cubicBezTo>
                <a:cubicBezTo>
                  <a:pt x="32582" y="171885"/>
                  <a:pt x="31109" y="166661"/>
                  <a:pt x="32917" y="162107"/>
                </a:cubicBezTo>
                <a:lnTo>
                  <a:pt x="59170" y="96441"/>
                </a:lnTo>
                <a:lnTo>
                  <a:pt x="10716" y="96441"/>
                </a:lnTo>
                <a:cubicBezTo>
                  <a:pt x="6195" y="96441"/>
                  <a:pt x="2177" y="93628"/>
                  <a:pt x="636" y="89375"/>
                </a:cubicBezTo>
                <a:cubicBezTo>
                  <a:pt x="-904" y="85122"/>
                  <a:pt x="402" y="80367"/>
                  <a:pt x="3851" y="77487"/>
                </a:cubicBezTo>
                <a:lnTo>
                  <a:pt x="100292" y="-2880"/>
                </a:lnTo>
                <a:cubicBezTo>
                  <a:pt x="104076" y="-6028"/>
                  <a:pt x="109467" y="-6195"/>
                  <a:pt x="113452" y="-3315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51" name="Text 49"/>
          <p:cNvSpPr/>
          <p:nvPr/>
        </p:nvSpPr>
        <p:spPr>
          <a:xfrm>
            <a:off x="823913" y="4762026"/>
            <a:ext cx="80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Saubhagya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533400" y="5066826"/>
            <a:ext cx="358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4.5+ Crore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533400" y="5409605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Electricity connections to rural households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533400" y="5676305"/>
            <a:ext cx="3524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Universal electrification | 24x7 power goal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248150" y="4647726"/>
            <a:ext cx="3714750" cy="1295400"/>
          </a:xfrm>
          <a:custGeom>
            <a:avLst/>
            <a:gdLst/>
            <a:ahLst/>
            <a:cxnLst/>
            <a:rect l="l" t="t" r="r" b="b"/>
            <a:pathLst>
              <a:path w="3714750" h="1295400">
                <a:moveTo>
                  <a:pt x="38100" y="0"/>
                </a:moveTo>
                <a:lnTo>
                  <a:pt x="3638555" y="0"/>
                </a:lnTo>
                <a:cubicBezTo>
                  <a:pt x="3680608" y="0"/>
                  <a:pt x="3714750" y="34142"/>
                  <a:pt x="3714750" y="76195"/>
                </a:cubicBezTo>
                <a:lnTo>
                  <a:pt x="3714750" y="1219205"/>
                </a:lnTo>
                <a:cubicBezTo>
                  <a:pt x="3714750" y="1261286"/>
                  <a:pt x="3680636" y="1295400"/>
                  <a:pt x="3638555" y="1295400"/>
                </a:cubicBez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56" name="Shape 54"/>
          <p:cNvSpPr/>
          <p:nvPr/>
        </p:nvSpPr>
        <p:spPr>
          <a:xfrm>
            <a:off x="4248150" y="4647726"/>
            <a:ext cx="38100" cy="1295400"/>
          </a:xfrm>
          <a:custGeom>
            <a:avLst/>
            <a:gdLst/>
            <a:ahLst/>
            <a:cxnLst/>
            <a:rect l="l" t="t" r="r" b="b"/>
            <a:pathLst>
              <a:path w="38100" h="1295400">
                <a:moveTo>
                  <a:pt x="38100" y="0"/>
                </a:moveTo>
                <a:lnTo>
                  <a:pt x="38100" y="0"/>
                </a:lnTo>
                <a:lnTo>
                  <a:pt x="38100" y="1295400"/>
                </a:ln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7" name="Shape 55"/>
          <p:cNvSpPr/>
          <p:nvPr/>
        </p:nvSpPr>
        <p:spPr>
          <a:xfrm>
            <a:off x="4394597" y="4790601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53578" y="32147"/>
                </a:moveTo>
                <a:lnTo>
                  <a:pt x="53578" y="64294"/>
                </a:lnTo>
                <a:lnTo>
                  <a:pt x="98249" y="64294"/>
                </a:lnTo>
                <a:lnTo>
                  <a:pt x="78961" y="32147"/>
                </a:lnTo>
                <a:lnTo>
                  <a:pt x="53578" y="32147"/>
                </a:lnTo>
                <a:close/>
                <a:moveTo>
                  <a:pt x="32147" y="74675"/>
                </a:moveTo>
                <a:lnTo>
                  <a:pt x="32147" y="21431"/>
                </a:lnTo>
                <a:cubicBezTo>
                  <a:pt x="32147" y="15504"/>
                  <a:pt x="36935" y="10716"/>
                  <a:pt x="42863" y="10716"/>
                </a:cubicBezTo>
                <a:lnTo>
                  <a:pt x="78961" y="10716"/>
                </a:lnTo>
                <a:cubicBezTo>
                  <a:pt x="86495" y="10716"/>
                  <a:pt x="93460" y="14667"/>
                  <a:pt x="97345" y="21130"/>
                </a:cubicBezTo>
                <a:lnTo>
                  <a:pt x="123263" y="64294"/>
                </a:lnTo>
                <a:lnTo>
                  <a:pt x="144694" y="64294"/>
                </a:lnTo>
                <a:lnTo>
                  <a:pt x="144694" y="40184"/>
                </a:lnTo>
                <a:cubicBezTo>
                  <a:pt x="144694" y="35730"/>
                  <a:pt x="148277" y="32147"/>
                  <a:pt x="152731" y="32147"/>
                </a:cubicBezTo>
                <a:cubicBezTo>
                  <a:pt x="157185" y="32147"/>
                  <a:pt x="160768" y="35730"/>
                  <a:pt x="160768" y="40184"/>
                </a:cubicBezTo>
                <a:lnTo>
                  <a:pt x="160768" y="64294"/>
                </a:lnTo>
                <a:lnTo>
                  <a:pt x="176841" y="64294"/>
                </a:lnTo>
                <a:cubicBezTo>
                  <a:pt x="185715" y="64294"/>
                  <a:pt x="192915" y="71493"/>
                  <a:pt x="192915" y="80367"/>
                </a:cubicBezTo>
                <a:lnTo>
                  <a:pt x="192915" y="94264"/>
                </a:lnTo>
                <a:cubicBezTo>
                  <a:pt x="192915" y="99019"/>
                  <a:pt x="190805" y="103573"/>
                  <a:pt x="187122" y="106620"/>
                </a:cubicBezTo>
                <a:lnTo>
                  <a:pt x="175401" y="116398"/>
                </a:lnTo>
                <a:cubicBezTo>
                  <a:pt x="184275" y="121488"/>
                  <a:pt x="190236" y="131032"/>
                  <a:pt x="190236" y="141982"/>
                </a:cubicBezTo>
                <a:cubicBezTo>
                  <a:pt x="190236" y="158256"/>
                  <a:pt x="177042" y="171450"/>
                  <a:pt x="160768" y="171450"/>
                </a:cubicBezTo>
                <a:cubicBezTo>
                  <a:pt x="144494" y="171450"/>
                  <a:pt x="131300" y="158256"/>
                  <a:pt x="131300" y="141982"/>
                </a:cubicBezTo>
                <a:cubicBezTo>
                  <a:pt x="131300" y="137160"/>
                  <a:pt x="132472" y="132606"/>
                  <a:pt x="134515" y="128588"/>
                </a:cubicBezTo>
                <a:lnTo>
                  <a:pt x="100626" y="128588"/>
                </a:lnTo>
                <a:cubicBezTo>
                  <a:pt x="99622" y="133075"/>
                  <a:pt x="97981" y="137294"/>
                  <a:pt x="95804" y="141212"/>
                </a:cubicBezTo>
                <a:cubicBezTo>
                  <a:pt x="98383" y="144360"/>
                  <a:pt x="98215" y="149048"/>
                  <a:pt x="95269" y="151994"/>
                </a:cubicBezTo>
                <a:lnTo>
                  <a:pt x="87701" y="159562"/>
                </a:lnTo>
                <a:cubicBezTo>
                  <a:pt x="84754" y="162509"/>
                  <a:pt x="80099" y="162677"/>
                  <a:pt x="76918" y="160098"/>
                </a:cubicBezTo>
                <a:cubicBezTo>
                  <a:pt x="73804" y="161839"/>
                  <a:pt x="70455" y="163212"/>
                  <a:pt x="66939" y="164217"/>
                </a:cubicBezTo>
                <a:cubicBezTo>
                  <a:pt x="66537" y="168269"/>
                  <a:pt x="63122" y="171450"/>
                  <a:pt x="58936" y="171450"/>
                </a:cubicBezTo>
                <a:lnTo>
                  <a:pt x="48220" y="171450"/>
                </a:lnTo>
                <a:cubicBezTo>
                  <a:pt x="44068" y="171450"/>
                  <a:pt x="40619" y="168269"/>
                  <a:pt x="40217" y="164217"/>
                </a:cubicBezTo>
                <a:cubicBezTo>
                  <a:pt x="36701" y="163212"/>
                  <a:pt x="33386" y="161806"/>
                  <a:pt x="30238" y="160098"/>
                </a:cubicBezTo>
                <a:cubicBezTo>
                  <a:pt x="27090" y="162677"/>
                  <a:pt x="22402" y="162509"/>
                  <a:pt x="19456" y="159562"/>
                </a:cubicBezTo>
                <a:lnTo>
                  <a:pt x="11888" y="151961"/>
                </a:lnTo>
                <a:cubicBezTo>
                  <a:pt x="8941" y="149014"/>
                  <a:pt x="8773" y="144360"/>
                  <a:pt x="11352" y="141178"/>
                </a:cubicBezTo>
                <a:cubicBezTo>
                  <a:pt x="9611" y="138064"/>
                  <a:pt x="8238" y="134715"/>
                  <a:pt x="7233" y="131199"/>
                </a:cubicBezTo>
                <a:cubicBezTo>
                  <a:pt x="3181" y="130798"/>
                  <a:pt x="0" y="127382"/>
                  <a:pt x="0" y="123196"/>
                </a:cubicBezTo>
                <a:lnTo>
                  <a:pt x="0" y="112481"/>
                </a:lnTo>
                <a:cubicBezTo>
                  <a:pt x="0" y="108328"/>
                  <a:pt x="3181" y="104879"/>
                  <a:pt x="7233" y="104477"/>
                </a:cubicBezTo>
                <a:cubicBezTo>
                  <a:pt x="8238" y="100961"/>
                  <a:pt x="9644" y="97646"/>
                  <a:pt x="11352" y="94498"/>
                </a:cubicBezTo>
                <a:cubicBezTo>
                  <a:pt x="8773" y="91351"/>
                  <a:pt x="8941" y="86663"/>
                  <a:pt x="11888" y="83716"/>
                </a:cubicBezTo>
                <a:lnTo>
                  <a:pt x="19456" y="76148"/>
                </a:lnTo>
                <a:cubicBezTo>
                  <a:pt x="22402" y="73201"/>
                  <a:pt x="27057" y="73034"/>
                  <a:pt x="30238" y="75612"/>
                </a:cubicBezTo>
                <a:cubicBezTo>
                  <a:pt x="30874" y="75277"/>
                  <a:pt x="31477" y="74942"/>
                  <a:pt x="32147" y="74608"/>
                </a:cubicBezTo>
                <a:close/>
                <a:moveTo>
                  <a:pt x="53578" y="96441"/>
                </a:moveTo>
                <a:cubicBezTo>
                  <a:pt x="41750" y="96441"/>
                  <a:pt x="32147" y="106044"/>
                  <a:pt x="32147" y="117872"/>
                </a:cubicBezTo>
                <a:cubicBezTo>
                  <a:pt x="32147" y="129700"/>
                  <a:pt x="41750" y="139303"/>
                  <a:pt x="53578" y="139303"/>
                </a:cubicBezTo>
                <a:cubicBezTo>
                  <a:pt x="65406" y="139303"/>
                  <a:pt x="75009" y="129700"/>
                  <a:pt x="75009" y="117872"/>
                </a:cubicBezTo>
                <a:cubicBezTo>
                  <a:pt x="75009" y="106044"/>
                  <a:pt x="65406" y="96441"/>
                  <a:pt x="53578" y="96441"/>
                </a:cubicBezTo>
                <a:close/>
                <a:moveTo>
                  <a:pt x="147340" y="141982"/>
                </a:moveTo>
                <a:cubicBezTo>
                  <a:pt x="147340" y="149375"/>
                  <a:pt x="153342" y="155377"/>
                  <a:pt x="160734" y="155377"/>
                </a:cubicBezTo>
                <a:cubicBezTo>
                  <a:pt x="168127" y="155377"/>
                  <a:pt x="174129" y="149375"/>
                  <a:pt x="174129" y="141982"/>
                </a:cubicBezTo>
                <a:cubicBezTo>
                  <a:pt x="174129" y="134589"/>
                  <a:pt x="168127" y="128588"/>
                  <a:pt x="160734" y="128588"/>
                </a:cubicBezTo>
                <a:cubicBezTo>
                  <a:pt x="153342" y="128588"/>
                  <a:pt x="147340" y="134589"/>
                  <a:pt x="147340" y="141982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58" name="Text 56"/>
          <p:cNvSpPr/>
          <p:nvPr/>
        </p:nvSpPr>
        <p:spPr>
          <a:xfrm>
            <a:off x="4672013" y="4762026"/>
            <a:ext cx="847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PM-KISAN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4381500" y="5066826"/>
            <a:ext cx="358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11+ Crore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4381500" y="5409605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Farmers receiving ₹6,000/year direct income support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4381500" y="5676305"/>
            <a:ext cx="3524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 transfer | Aadhaar-linked | Income security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096250" y="4647726"/>
            <a:ext cx="3714750" cy="1295400"/>
          </a:xfrm>
          <a:custGeom>
            <a:avLst/>
            <a:gdLst/>
            <a:ahLst/>
            <a:cxnLst/>
            <a:rect l="l" t="t" r="r" b="b"/>
            <a:pathLst>
              <a:path w="3714750" h="1295400">
                <a:moveTo>
                  <a:pt x="38100" y="0"/>
                </a:moveTo>
                <a:lnTo>
                  <a:pt x="3638555" y="0"/>
                </a:lnTo>
                <a:cubicBezTo>
                  <a:pt x="3680608" y="0"/>
                  <a:pt x="3714750" y="34142"/>
                  <a:pt x="3714750" y="76195"/>
                </a:cubicBezTo>
                <a:lnTo>
                  <a:pt x="3714750" y="1219205"/>
                </a:lnTo>
                <a:cubicBezTo>
                  <a:pt x="3714750" y="1261286"/>
                  <a:pt x="3680636" y="1295400"/>
                  <a:pt x="3638555" y="1295400"/>
                </a:cubicBez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/>
        </p:spPr>
      </p:sp>
      <p:sp>
        <p:nvSpPr>
          <p:cNvPr id="63" name="Shape 61"/>
          <p:cNvSpPr/>
          <p:nvPr/>
        </p:nvSpPr>
        <p:spPr>
          <a:xfrm>
            <a:off x="8096250" y="4647726"/>
            <a:ext cx="38100" cy="1295400"/>
          </a:xfrm>
          <a:custGeom>
            <a:avLst/>
            <a:gdLst/>
            <a:ahLst/>
            <a:cxnLst/>
            <a:rect l="l" t="t" r="r" b="b"/>
            <a:pathLst>
              <a:path w="38100" h="1295400">
                <a:moveTo>
                  <a:pt x="38100" y="0"/>
                </a:moveTo>
                <a:lnTo>
                  <a:pt x="38100" y="0"/>
                </a:lnTo>
                <a:lnTo>
                  <a:pt x="38100" y="1295400"/>
                </a:lnTo>
                <a:lnTo>
                  <a:pt x="38100" y="1295400"/>
                </a:lnTo>
                <a:cubicBezTo>
                  <a:pt x="17072" y="1295400"/>
                  <a:pt x="0" y="1278328"/>
                  <a:pt x="0" y="1257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64" name="Shape 62"/>
          <p:cNvSpPr/>
          <p:nvPr/>
        </p:nvSpPr>
        <p:spPr>
          <a:xfrm>
            <a:off x="8242697" y="4790601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6073" y="65566"/>
                </a:moveTo>
                <a:lnTo>
                  <a:pt x="86127" y="94398"/>
                </a:lnTo>
                <a:cubicBezTo>
                  <a:pt x="89408" y="95737"/>
                  <a:pt x="92891" y="96441"/>
                  <a:pt x="96441" y="96441"/>
                </a:cubicBezTo>
                <a:cubicBezTo>
                  <a:pt x="99990" y="96441"/>
                  <a:pt x="103473" y="95737"/>
                  <a:pt x="106754" y="94398"/>
                </a:cubicBezTo>
                <a:lnTo>
                  <a:pt x="187925" y="60979"/>
                </a:lnTo>
                <a:cubicBezTo>
                  <a:pt x="190939" y="59740"/>
                  <a:pt x="192881" y="56826"/>
                  <a:pt x="192881" y="53578"/>
                </a:cubicBezTo>
                <a:cubicBezTo>
                  <a:pt x="192881" y="50330"/>
                  <a:pt x="190939" y="47417"/>
                  <a:pt x="187925" y="46178"/>
                </a:cubicBezTo>
                <a:lnTo>
                  <a:pt x="106754" y="12758"/>
                </a:lnTo>
                <a:cubicBezTo>
                  <a:pt x="103473" y="11419"/>
                  <a:pt x="99990" y="10716"/>
                  <a:pt x="96441" y="10716"/>
                </a:cubicBezTo>
                <a:cubicBezTo>
                  <a:pt x="92891" y="10716"/>
                  <a:pt x="89408" y="11419"/>
                  <a:pt x="86127" y="12758"/>
                </a:cubicBezTo>
                <a:lnTo>
                  <a:pt x="4956" y="46178"/>
                </a:lnTo>
                <a:cubicBezTo>
                  <a:pt x="1942" y="47417"/>
                  <a:pt x="0" y="50330"/>
                  <a:pt x="0" y="53578"/>
                </a:cubicBezTo>
                <a:lnTo>
                  <a:pt x="0" y="152698"/>
                </a:lnTo>
                <a:cubicBezTo>
                  <a:pt x="0" y="157151"/>
                  <a:pt x="3583" y="160734"/>
                  <a:pt x="8037" y="160734"/>
                </a:cubicBezTo>
                <a:cubicBezTo>
                  <a:pt x="12490" y="160734"/>
                  <a:pt x="16073" y="157151"/>
                  <a:pt x="16073" y="152698"/>
                </a:cubicBezTo>
                <a:lnTo>
                  <a:pt x="16073" y="65566"/>
                </a:lnTo>
                <a:close/>
                <a:moveTo>
                  <a:pt x="32147" y="89576"/>
                </a:moveTo>
                <a:lnTo>
                  <a:pt x="32147" y="128588"/>
                </a:lnTo>
                <a:cubicBezTo>
                  <a:pt x="32147" y="146335"/>
                  <a:pt x="60945" y="160734"/>
                  <a:pt x="96441" y="160734"/>
                </a:cubicBezTo>
                <a:cubicBezTo>
                  <a:pt x="131936" y="160734"/>
                  <a:pt x="160734" y="146335"/>
                  <a:pt x="160734" y="128588"/>
                </a:cubicBezTo>
                <a:lnTo>
                  <a:pt x="160734" y="89542"/>
                </a:lnTo>
                <a:lnTo>
                  <a:pt x="112882" y="109266"/>
                </a:lnTo>
                <a:cubicBezTo>
                  <a:pt x="107659" y="111409"/>
                  <a:pt x="102100" y="112514"/>
                  <a:pt x="96441" y="112514"/>
                </a:cubicBezTo>
                <a:cubicBezTo>
                  <a:pt x="90781" y="112514"/>
                  <a:pt x="85223" y="111409"/>
                  <a:pt x="79999" y="109266"/>
                </a:cubicBezTo>
                <a:lnTo>
                  <a:pt x="32147" y="89542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65" name="Text 63"/>
          <p:cNvSpPr/>
          <p:nvPr/>
        </p:nvSpPr>
        <p:spPr>
          <a:xfrm>
            <a:off x="8520113" y="4762026"/>
            <a:ext cx="723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8F9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NEP 2020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229600" y="5066826"/>
            <a:ext cx="3562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First Reform in 34 Years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229600" y="5371626"/>
            <a:ext cx="3533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education transformation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8229600" y="5638326"/>
            <a:ext cx="3524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5+3+3+4 structure | Indian knowledge systems | Flexibility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384810" y="6060998"/>
            <a:ext cx="11418570" cy="426720"/>
          </a:xfrm>
          <a:custGeom>
            <a:avLst/>
            <a:gdLst/>
            <a:ahLst/>
            <a:cxnLst/>
            <a:rect l="l" t="t" r="r" b="b"/>
            <a:pathLst>
              <a:path w="11418570" h="426720">
                <a:moveTo>
                  <a:pt x="76199" y="0"/>
                </a:moveTo>
                <a:lnTo>
                  <a:pt x="11342371" y="0"/>
                </a:lnTo>
                <a:cubicBezTo>
                  <a:pt x="11384454" y="0"/>
                  <a:pt x="11418570" y="34116"/>
                  <a:pt x="11418570" y="76199"/>
                </a:cubicBezTo>
                <a:lnTo>
                  <a:pt x="11418570" y="350521"/>
                </a:lnTo>
                <a:cubicBezTo>
                  <a:pt x="11418570" y="392604"/>
                  <a:pt x="11384454" y="426720"/>
                  <a:pt x="11342371" y="426720"/>
                </a:cubicBezTo>
                <a:lnTo>
                  <a:pt x="76199" y="426720"/>
                </a:lnTo>
                <a:cubicBezTo>
                  <a:pt x="34144" y="426720"/>
                  <a:pt x="0" y="392576"/>
                  <a:pt x="0" y="35052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70" name="Shape 68"/>
          <p:cNvSpPr/>
          <p:nvPr/>
        </p:nvSpPr>
        <p:spPr>
          <a:xfrm>
            <a:off x="821531" y="620958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16681" y="66675"/>
                </a:moveTo>
                <a:cubicBezTo>
                  <a:pt x="116681" y="39076"/>
                  <a:pt x="94274" y="16669"/>
                  <a:pt x="66675" y="16669"/>
                </a:cubicBezTo>
                <a:cubicBezTo>
                  <a:pt x="39076" y="16669"/>
                  <a:pt x="16669" y="39076"/>
                  <a:pt x="16669" y="66675"/>
                </a:cubicBezTo>
                <a:cubicBezTo>
                  <a:pt x="16669" y="94274"/>
                  <a:pt x="39076" y="116681"/>
                  <a:pt x="66675" y="116681"/>
                </a:cubicBezTo>
                <a:cubicBezTo>
                  <a:pt x="94274" y="116681"/>
                  <a:pt x="116681" y="94274"/>
                  <a:pt x="116681" y="66675"/>
                </a:cubicBezTo>
                <a:close/>
                <a:moveTo>
                  <a:pt x="0" y="66675"/>
                </a:moveTo>
                <a:cubicBezTo>
                  <a:pt x="0" y="29876"/>
                  <a:pt x="29876" y="0"/>
                  <a:pt x="66675" y="0"/>
                </a:cubicBez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lose/>
                <a:moveTo>
                  <a:pt x="66675" y="87511"/>
                </a:moveTo>
                <a:cubicBezTo>
                  <a:pt x="78175" y="87511"/>
                  <a:pt x="87511" y="78175"/>
                  <a:pt x="87511" y="66675"/>
                </a:cubicBezTo>
                <a:cubicBezTo>
                  <a:pt x="87511" y="55175"/>
                  <a:pt x="78175" y="45839"/>
                  <a:pt x="66675" y="45839"/>
                </a:cubicBezTo>
                <a:cubicBezTo>
                  <a:pt x="55175" y="45839"/>
                  <a:pt x="45839" y="55175"/>
                  <a:pt x="45839" y="66675"/>
                </a:cubicBezTo>
                <a:cubicBezTo>
                  <a:pt x="45839" y="78175"/>
                  <a:pt x="55175" y="87511"/>
                  <a:pt x="66675" y="87511"/>
                </a:cubicBezTo>
                <a:close/>
                <a:moveTo>
                  <a:pt x="66675" y="29170"/>
                </a:moveTo>
                <a:cubicBezTo>
                  <a:pt x="87374" y="29170"/>
                  <a:pt x="104180" y="45976"/>
                  <a:pt x="104180" y="66675"/>
                </a:cubicBezTo>
                <a:cubicBezTo>
                  <a:pt x="104180" y="87374"/>
                  <a:pt x="87374" y="104180"/>
                  <a:pt x="66675" y="104180"/>
                </a:cubicBezTo>
                <a:cubicBezTo>
                  <a:pt x="45976" y="104180"/>
                  <a:pt x="29170" y="87374"/>
                  <a:pt x="29170" y="66675"/>
                </a:cubicBezTo>
                <a:cubicBezTo>
                  <a:pt x="29170" y="45976"/>
                  <a:pt x="45976" y="29170"/>
                  <a:pt x="66675" y="29170"/>
                </a:cubicBezTo>
                <a:close/>
                <a:moveTo>
                  <a:pt x="58341" y="66675"/>
                </a:moveTo>
                <a:cubicBezTo>
                  <a:pt x="58341" y="62075"/>
                  <a:pt x="62075" y="58341"/>
                  <a:pt x="66675" y="58341"/>
                </a:cubicBezTo>
                <a:cubicBezTo>
                  <a:pt x="71275" y="58341"/>
                  <a:pt x="75009" y="62075"/>
                  <a:pt x="75009" y="66675"/>
                </a:cubicBezTo>
                <a:cubicBezTo>
                  <a:pt x="75009" y="71275"/>
                  <a:pt x="71275" y="75009"/>
                  <a:pt x="66675" y="75009"/>
                </a:cubicBezTo>
                <a:cubicBezTo>
                  <a:pt x="62075" y="75009"/>
                  <a:pt x="58341" y="71275"/>
                  <a:pt x="58341" y="66675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71" name="Text 69"/>
          <p:cNvSpPr/>
          <p:nvPr/>
        </p:nvSpPr>
        <p:spPr>
          <a:xfrm>
            <a:off x="698182" y="6179107"/>
            <a:ext cx="11020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Saturation Model: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Rather than incremental coverage, achieve 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highlight>
                  <a:srgbClr val="FF9933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100% coverage 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of target beneficiaries — shifts governance from annual targets to mission-mode completion.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5581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2014 INFLECTION POINT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56483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Governance Transformation: Before &amp; After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028700"/>
            <a:ext cx="11506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2014 mandate represented a democratic inflection point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citizen aspiration for governance excellence translating into structural reform at an unprecedented scale.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4810" y="1642110"/>
            <a:ext cx="5627370" cy="3789045"/>
          </a:xfrm>
          <a:custGeom>
            <a:avLst/>
            <a:gdLst/>
            <a:ahLst/>
            <a:cxnLst/>
            <a:rect l="l" t="t" r="r" b="b"/>
            <a:pathLst>
              <a:path w="5627370" h="3789045">
                <a:moveTo>
                  <a:pt x="76198" y="0"/>
                </a:moveTo>
                <a:lnTo>
                  <a:pt x="5551172" y="0"/>
                </a:lnTo>
                <a:cubicBezTo>
                  <a:pt x="5593255" y="0"/>
                  <a:pt x="5627370" y="34115"/>
                  <a:pt x="5627370" y="76198"/>
                </a:cubicBezTo>
                <a:lnTo>
                  <a:pt x="5627370" y="3712847"/>
                </a:lnTo>
                <a:cubicBezTo>
                  <a:pt x="5627370" y="3754930"/>
                  <a:pt x="5593255" y="3789045"/>
                  <a:pt x="5551172" y="3789045"/>
                </a:cubicBezTo>
                <a:lnTo>
                  <a:pt x="76198" y="3789045"/>
                </a:lnTo>
                <a:cubicBezTo>
                  <a:pt x="34115" y="3789045"/>
                  <a:pt x="0" y="3754930"/>
                  <a:pt x="0" y="3712847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41020" y="179832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48176" y="190309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9" name="Text 7"/>
          <p:cNvSpPr/>
          <p:nvPr/>
        </p:nvSpPr>
        <p:spPr>
          <a:xfrm>
            <a:off x="1036320" y="1855473"/>
            <a:ext cx="2724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6467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Pre-2014: Structural Challenges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48640" y="2293623"/>
            <a:ext cx="5313045" cy="495300"/>
          </a:xfrm>
          <a:custGeom>
            <a:avLst/>
            <a:gdLst/>
            <a:ahLst/>
            <a:cxnLst/>
            <a:rect l="l" t="t" r="r" b="b"/>
            <a:pathLst>
              <a:path w="5313045" h="495300">
                <a:moveTo>
                  <a:pt x="15240" y="0"/>
                </a:moveTo>
                <a:lnTo>
                  <a:pt x="5274947" y="0"/>
                </a:lnTo>
                <a:cubicBezTo>
                  <a:pt x="5295988" y="0"/>
                  <a:pt x="5313045" y="17057"/>
                  <a:pt x="5313045" y="38098"/>
                </a:cubicBezTo>
                <a:lnTo>
                  <a:pt x="5313045" y="457202"/>
                </a:lnTo>
                <a:cubicBezTo>
                  <a:pt x="5313045" y="478243"/>
                  <a:pt x="5295988" y="495300"/>
                  <a:pt x="5274947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11" name="Shape 9"/>
          <p:cNvSpPr/>
          <p:nvPr/>
        </p:nvSpPr>
        <p:spPr>
          <a:xfrm>
            <a:off x="548640" y="2293623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12" name="Shape 10"/>
          <p:cNvSpPr/>
          <p:nvPr/>
        </p:nvSpPr>
        <p:spPr>
          <a:xfrm>
            <a:off x="651510" y="2400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0" y="109284"/>
                </a:moveTo>
                <a:lnTo>
                  <a:pt x="0" y="28519"/>
                </a:lnTo>
                <a:cubicBezTo>
                  <a:pt x="0" y="22477"/>
                  <a:pt x="6277" y="18466"/>
                  <a:pt x="12059" y="20185"/>
                </a:cubicBezTo>
                <a:cubicBezTo>
                  <a:pt x="34900" y="27009"/>
                  <a:pt x="51048" y="21617"/>
                  <a:pt x="67300" y="16200"/>
                </a:cubicBezTo>
                <a:cubicBezTo>
                  <a:pt x="84099" y="10600"/>
                  <a:pt x="101002" y="4975"/>
                  <a:pt x="125458" y="12788"/>
                </a:cubicBezTo>
                <a:cubicBezTo>
                  <a:pt x="130277" y="14325"/>
                  <a:pt x="133350" y="18987"/>
                  <a:pt x="133350" y="24066"/>
                </a:cubicBezTo>
                <a:lnTo>
                  <a:pt x="133350" y="104831"/>
                </a:lnTo>
                <a:cubicBezTo>
                  <a:pt x="133350" y="110873"/>
                  <a:pt x="127073" y="114884"/>
                  <a:pt x="121317" y="113165"/>
                </a:cubicBezTo>
                <a:cubicBezTo>
                  <a:pt x="98476" y="106341"/>
                  <a:pt x="82302" y="111733"/>
                  <a:pt x="66076" y="117150"/>
                </a:cubicBezTo>
                <a:cubicBezTo>
                  <a:pt x="49277" y="122750"/>
                  <a:pt x="32374" y="128375"/>
                  <a:pt x="7918" y="120562"/>
                </a:cubicBezTo>
                <a:cubicBezTo>
                  <a:pt x="3099" y="119025"/>
                  <a:pt x="26" y="114363"/>
                  <a:pt x="26" y="109284"/>
                </a:cubicBezTo>
                <a:close/>
                <a:moveTo>
                  <a:pt x="87511" y="66675"/>
                </a:moveTo>
                <a:cubicBezTo>
                  <a:pt x="87511" y="52871"/>
                  <a:pt x="78187" y="41672"/>
                  <a:pt x="66675" y="41672"/>
                </a:cubicBezTo>
                <a:cubicBezTo>
                  <a:pt x="55163" y="41672"/>
                  <a:pt x="45839" y="52871"/>
                  <a:pt x="45839" y="66675"/>
                </a:cubicBezTo>
                <a:cubicBezTo>
                  <a:pt x="45839" y="80479"/>
                  <a:pt x="55163" y="91678"/>
                  <a:pt x="66675" y="91678"/>
                </a:cubicBezTo>
                <a:cubicBezTo>
                  <a:pt x="78187" y="91678"/>
                  <a:pt x="87511" y="80479"/>
                  <a:pt x="87511" y="66675"/>
                </a:cubicBezTo>
                <a:close/>
                <a:moveTo>
                  <a:pt x="31254" y="107722"/>
                </a:moveTo>
                <a:cubicBezTo>
                  <a:pt x="32400" y="107722"/>
                  <a:pt x="33311" y="106732"/>
                  <a:pt x="33129" y="105612"/>
                </a:cubicBezTo>
                <a:cubicBezTo>
                  <a:pt x="31931" y="98372"/>
                  <a:pt x="26097" y="92720"/>
                  <a:pt x="18752" y="91808"/>
                </a:cubicBezTo>
                <a:cubicBezTo>
                  <a:pt x="17606" y="91678"/>
                  <a:pt x="16669" y="92616"/>
                  <a:pt x="16669" y="93762"/>
                </a:cubicBezTo>
                <a:lnTo>
                  <a:pt x="16669" y="104154"/>
                </a:lnTo>
                <a:cubicBezTo>
                  <a:pt x="16669" y="105091"/>
                  <a:pt x="17294" y="105925"/>
                  <a:pt x="18231" y="106159"/>
                </a:cubicBezTo>
                <a:cubicBezTo>
                  <a:pt x="22893" y="107253"/>
                  <a:pt x="27165" y="107748"/>
                  <a:pt x="31254" y="107748"/>
                </a:cubicBezTo>
                <a:close/>
                <a:moveTo>
                  <a:pt x="114207" y="94413"/>
                </a:moveTo>
                <a:cubicBezTo>
                  <a:pt x="115509" y="94621"/>
                  <a:pt x="116681" y="93631"/>
                  <a:pt x="116681" y="92329"/>
                </a:cubicBezTo>
                <a:lnTo>
                  <a:pt x="116681" y="81234"/>
                </a:lnTo>
                <a:cubicBezTo>
                  <a:pt x="116681" y="80088"/>
                  <a:pt x="115744" y="79124"/>
                  <a:pt x="114598" y="79281"/>
                </a:cubicBezTo>
                <a:cubicBezTo>
                  <a:pt x="108034" y="80088"/>
                  <a:pt x="102643" y="84724"/>
                  <a:pt x="100742" y="90897"/>
                </a:cubicBezTo>
                <a:cubicBezTo>
                  <a:pt x="100377" y="92121"/>
                  <a:pt x="101341" y="93267"/>
                  <a:pt x="102617" y="93293"/>
                </a:cubicBezTo>
                <a:cubicBezTo>
                  <a:pt x="106315" y="93397"/>
                  <a:pt x="110170" y="93736"/>
                  <a:pt x="114181" y="94413"/>
                </a:cubicBezTo>
                <a:close/>
                <a:moveTo>
                  <a:pt x="116681" y="39588"/>
                </a:moveTo>
                <a:lnTo>
                  <a:pt x="116681" y="29196"/>
                </a:lnTo>
                <a:cubicBezTo>
                  <a:pt x="116681" y="28259"/>
                  <a:pt x="116030" y="27425"/>
                  <a:pt x="115119" y="27191"/>
                </a:cubicBezTo>
                <a:cubicBezTo>
                  <a:pt x="110457" y="26097"/>
                  <a:pt x="106185" y="25602"/>
                  <a:pt x="102096" y="25602"/>
                </a:cubicBezTo>
                <a:cubicBezTo>
                  <a:pt x="100950" y="25602"/>
                  <a:pt x="100039" y="26592"/>
                  <a:pt x="100221" y="27712"/>
                </a:cubicBezTo>
                <a:cubicBezTo>
                  <a:pt x="101419" y="34952"/>
                  <a:pt x="107253" y="40604"/>
                  <a:pt x="114598" y="41516"/>
                </a:cubicBezTo>
                <a:cubicBezTo>
                  <a:pt x="115744" y="41646"/>
                  <a:pt x="116681" y="40708"/>
                  <a:pt x="116681" y="39562"/>
                </a:cubicBezTo>
                <a:close/>
                <a:moveTo>
                  <a:pt x="32608" y="42427"/>
                </a:moveTo>
                <a:cubicBezTo>
                  <a:pt x="32973" y="41203"/>
                  <a:pt x="32009" y="40057"/>
                  <a:pt x="30733" y="40031"/>
                </a:cubicBezTo>
                <a:cubicBezTo>
                  <a:pt x="27035" y="39927"/>
                  <a:pt x="23180" y="39588"/>
                  <a:pt x="19169" y="38911"/>
                </a:cubicBezTo>
                <a:cubicBezTo>
                  <a:pt x="17867" y="38703"/>
                  <a:pt x="16695" y="39692"/>
                  <a:pt x="16695" y="40995"/>
                </a:cubicBezTo>
                <a:lnTo>
                  <a:pt x="16669" y="52090"/>
                </a:lnTo>
                <a:cubicBezTo>
                  <a:pt x="16669" y="53236"/>
                  <a:pt x="17606" y="54199"/>
                  <a:pt x="18752" y="54043"/>
                </a:cubicBezTo>
                <a:cubicBezTo>
                  <a:pt x="25316" y="53236"/>
                  <a:pt x="30707" y="48600"/>
                  <a:pt x="32608" y="42427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13" name="Text 11"/>
          <p:cNvSpPr/>
          <p:nvPr/>
        </p:nvSpPr>
        <p:spPr>
          <a:xfrm>
            <a:off x="861060" y="2369823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Corruption &amp; Scams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32460" y="2560323"/>
            <a:ext cx="521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CPI Rank: 85 | 2G, Coal, Commonwealth scams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48640" y="2865002"/>
            <a:ext cx="5313045" cy="495300"/>
          </a:xfrm>
          <a:custGeom>
            <a:avLst/>
            <a:gdLst/>
            <a:ahLst/>
            <a:cxnLst/>
            <a:rect l="l" t="t" r="r" b="b"/>
            <a:pathLst>
              <a:path w="5313045" h="495300">
                <a:moveTo>
                  <a:pt x="15240" y="0"/>
                </a:moveTo>
                <a:lnTo>
                  <a:pt x="5274947" y="0"/>
                </a:lnTo>
                <a:cubicBezTo>
                  <a:pt x="5295988" y="0"/>
                  <a:pt x="5313045" y="17057"/>
                  <a:pt x="5313045" y="38098"/>
                </a:cubicBezTo>
                <a:lnTo>
                  <a:pt x="5313045" y="457202"/>
                </a:lnTo>
                <a:cubicBezTo>
                  <a:pt x="5313045" y="478243"/>
                  <a:pt x="5295988" y="495300"/>
                  <a:pt x="5274947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16" name="Shape 14"/>
          <p:cNvSpPr/>
          <p:nvPr/>
        </p:nvSpPr>
        <p:spPr>
          <a:xfrm>
            <a:off x="548640" y="2865002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17" name="Shape 15"/>
          <p:cNvSpPr/>
          <p:nvPr/>
        </p:nvSpPr>
        <p:spPr>
          <a:xfrm>
            <a:off x="651510" y="297168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58341" y="50006"/>
                </a:moveTo>
                <a:lnTo>
                  <a:pt x="58341" y="83344"/>
                </a:lnTo>
                <a:cubicBezTo>
                  <a:pt x="58341" y="87954"/>
                  <a:pt x="54616" y="91678"/>
                  <a:pt x="50006" y="91678"/>
                </a:cubicBezTo>
                <a:cubicBezTo>
                  <a:pt x="45396" y="91678"/>
                  <a:pt x="41672" y="87954"/>
                  <a:pt x="41672" y="83344"/>
                </a:cubicBezTo>
                <a:lnTo>
                  <a:pt x="41672" y="50006"/>
                </a:lnTo>
                <a:cubicBezTo>
                  <a:pt x="41672" y="45396"/>
                  <a:pt x="45396" y="41672"/>
                  <a:pt x="50006" y="41672"/>
                </a:cubicBezTo>
                <a:cubicBezTo>
                  <a:pt x="54616" y="41672"/>
                  <a:pt x="58341" y="45396"/>
                  <a:pt x="58341" y="50006"/>
                </a:cubicBezTo>
                <a:close/>
                <a:moveTo>
                  <a:pt x="91678" y="50006"/>
                </a:moveTo>
                <a:lnTo>
                  <a:pt x="91678" y="83344"/>
                </a:lnTo>
                <a:cubicBezTo>
                  <a:pt x="91678" y="87954"/>
                  <a:pt x="87954" y="91678"/>
                  <a:pt x="83344" y="91678"/>
                </a:cubicBezTo>
                <a:cubicBezTo>
                  <a:pt x="78734" y="91678"/>
                  <a:pt x="75009" y="87954"/>
                  <a:pt x="75009" y="83344"/>
                </a:cubicBezTo>
                <a:lnTo>
                  <a:pt x="75009" y="50006"/>
                </a:lnTo>
                <a:cubicBezTo>
                  <a:pt x="75009" y="45396"/>
                  <a:pt x="78734" y="41672"/>
                  <a:pt x="83344" y="41672"/>
                </a:cubicBezTo>
                <a:cubicBezTo>
                  <a:pt x="87954" y="41672"/>
                  <a:pt x="91678" y="45396"/>
                  <a:pt x="91678" y="50006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18" name="Text 16"/>
          <p:cNvSpPr/>
          <p:nvPr/>
        </p:nvSpPr>
        <p:spPr>
          <a:xfrm>
            <a:off x="861060" y="2941202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Policy Paralysis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32460" y="3131702"/>
            <a:ext cx="521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Decision-making frozen by accountability fears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48640" y="3436381"/>
            <a:ext cx="5313045" cy="495300"/>
          </a:xfrm>
          <a:custGeom>
            <a:avLst/>
            <a:gdLst/>
            <a:ahLst/>
            <a:cxnLst/>
            <a:rect l="l" t="t" r="r" b="b"/>
            <a:pathLst>
              <a:path w="5313045" h="495300">
                <a:moveTo>
                  <a:pt x="15240" y="0"/>
                </a:moveTo>
                <a:lnTo>
                  <a:pt x="5274947" y="0"/>
                </a:lnTo>
                <a:cubicBezTo>
                  <a:pt x="5295988" y="0"/>
                  <a:pt x="5313045" y="17057"/>
                  <a:pt x="5313045" y="38098"/>
                </a:cubicBezTo>
                <a:lnTo>
                  <a:pt x="5313045" y="457202"/>
                </a:lnTo>
                <a:cubicBezTo>
                  <a:pt x="5313045" y="478243"/>
                  <a:pt x="5295988" y="495300"/>
                  <a:pt x="5274947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21" name="Shape 19"/>
          <p:cNvSpPr/>
          <p:nvPr/>
        </p:nvSpPr>
        <p:spPr>
          <a:xfrm>
            <a:off x="548640" y="3436381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2" name="Shape 20"/>
          <p:cNvSpPr/>
          <p:nvPr/>
        </p:nvSpPr>
        <p:spPr>
          <a:xfrm>
            <a:off x="651510" y="354306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16669" y="12059"/>
                  <a:pt x="12944" y="8334"/>
                  <a:pt x="8334" y="8334"/>
                </a:cubicBezTo>
                <a:cubicBezTo>
                  <a:pt x="3724" y="8334"/>
                  <a:pt x="0" y="12059"/>
                  <a:pt x="0" y="16669"/>
                </a:cubicBezTo>
                <a:lnTo>
                  <a:pt x="0" y="104180"/>
                </a:lnTo>
                <a:cubicBezTo>
                  <a:pt x="0" y="115692"/>
                  <a:pt x="9324" y="125016"/>
                  <a:pt x="20836" y="125016"/>
                </a:cubicBezTo>
                <a:lnTo>
                  <a:pt x="125016" y="125016"/>
                </a:lnTo>
                <a:cubicBezTo>
                  <a:pt x="129626" y="125016"/>
                  <a:pt x="133350" y="121291"/>
                  <a:pt x="133350" y="116681"/>
                </a:cubicBezTo>
                <a:cubicBezTo>
                  <a:pt x="133350" y="112071"/>
                  <a:pt x="129626" y="108347"/>
                  <a:pt x="125016" y="108347"/>
                </a:cubicBezTo>
                <a:lnTo>
                  <a:pt x="20836" y="108347"/>
                </a:lnTo>
                <a:cubicBezTo>
                  <a:pt x="18544" y="108347"/>
                  <a:pt x="16669" y="106472"/>
                  <a:pt x="16669" y="104180"/>
                </a:cubicBezTo>
                <a:lnTo>
                  <a:pt x="16669" y="16669"/>
                </a:lnTo>
                <a:close/>
                <a:moveTo>
                  <a:pt x="122567" y="39224"/>
                </a:moveTo>
                <a:cubicBezTo>
                  <a:pt x="125823" y="35968"/>
                  <a:pt x="125823" y="30681"/>
                  <a:pt x="122567" y="27425"/>
                </a:cubicBezTo>
                <a:cubicBezTo>
                  <a:pt x="119312" y="24170"/>
                  <a:pt x="114025" y="24170"/>
                  <a:pt x="110769" y="27425"/>
                </a:cubicBezTo>
                <a:lnTo>
                  <a:pt x="83344" y="54877"/>
                </a:lnTo>
                <a:lnTo>
                  <a:pt x="68394" y="39953"/>
                </a:lnTo>
                <a:cubicBezTo>
                  <a:pt x="65138" y="36697"/>
                  <a:pt x="59851" y="36697"/>
                  <a:pt x="56596" y="39953"/>
                </a:cubicBezTo>
                <a:lnTo>
                  <a:pt x="31592" y="64956"/>
                </a:lnTo>
                <a:cubicBezTo>
                  <a:pt x="28337" y="68212"/>
                  <a:pt x="28337" y="73499"/>
                  <a:pt x="31592" y="76754"/>
                </a:cubicBezTo>
                <a:cubicBezTo>
                  <a:pt x="34848" y="80010"/>
                  <a:pt x="40135" y="80010"/>
                  <a:pt x="43391" y="76754"/>
                </a:cubicBezTo>
                <a:lnTo>
                  <a:pt x="62508" y="57637"/>
                </a:lnTo>
                <a:lnTo>
                  <a:pt x="77458" y="72587"/>
                </a:lnTo>
                <a:cubicBezTo>
                  <a:pt x="80713" y="75843"/>
                  <a:pt x="86000" y="75843"/>
                  <a:pt x="89256" y="72587"/>
                </a:cubicBezTo>
                <a:lnTo>
                  <a:pt x="122593" y="39250"/>
                </a:ln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23" name="Text 21"/>
          <p:cNvSpPr/>
          <p:nvPr/>
        </p:nvSpPr>
        <p:spPr>
          <a:xfrm>
            <a:off x="861060" y="3512581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Economic Fragility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32460" y="3703081"/>
            <a:ext cx="521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"Fragile Five" | GDP ~4.7% | Inflation 9-11%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48640" y="4007765"/>
            <a:ext cx="5313045" cy="495300"/>
          </a:xfrm>
          <a:custGeom>
            <a:avLst/>
            <a:gdLst/>
            <a:ahLst/>
            <a:cxnLst/>
            <a:rect l="l" t="t" r="r" b="b"/>
            <a:pathLst>
              <a:path w="5313045" h="495300">
                <a:moveTo>
                  <a:pt x="15240" y="0"/>
                </a:moveTo>
                <a:lnTo>
                  <a:pt x="5274947" y="0"/>
                </a:lnTo>
                <a:cubicBezTo>
                  <a:pt x="5295988" y="0"/>
                  <a:pt x="5313045" y="17057"/>
                  <a:pt x="5313045" y="38098"/>
                </a:cubicBezTo>
                <a:lnTo>
                  <a:pt x="5313045" y="457202"/>
                </a:lnTo>
                <a:cubicBezTo>
                  <a:pt x="5313045" y="478243"/>
                  <a:pt x="5295988" y="495300"/>
                  <a:pt x="5274947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26" name="Shape 24"/>
          <p:cNvSpPr/>
          <p:nvPr/>
        </p:nvSpPr>
        <p:spPr>
          <a:xfrm>
            <a:off x="548640" y="4007765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27" name="Shape 25"/>
          <p:cNvSpPr/>
          <p:nvPr/>
        </p:nvSpPr>
        <p:spPr>
          <a:xfrm>
            <a:off x="651510" y="411444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58315" y="8334"/>
                </a:moveTo>
                <a:lnTo>
                  <a:pt x="38468" y="8334"/>
                </a:lnTo>
                <a:cubicBezTo>
                  <a:pt x="30811" y="8334"/>
                  <a:pt x="24118" y="13569"/>
                  <a:pt x="22294" y="20992"/>
                </a:cubicBezTo>
                <a:lnTo>
                  <a:pt x="365" y="109519"/>
                </a:lnTo>
                <a:cubicBezTo>
                  <a:pt x="-1589" y="117384"/>
                  <a:pt x="4376" y="125016"/>
                  <a:pt x="12502" y="125016"/>
                </a:cubicBezTo>
                <a:lnTo>
                  <a:pt x="58315" y="125016"/>
                </a:lnTo>
                <a:lnTo>
                  <a:pt x="58315" y="108347"/>
                </a:lnTo>
                <a:cubicBezTo>
                  <a:pt x="58315" y="103737"/>
                  <a:pt x="62039" y="100013"/>
                  <a:pt x="66649" y="100013"/>
                </a:cubicBezTo>
                <a:cubicBezTo>
                  <a:pt x="71259" y="100013"/>
                  <a:pt x="74983" y="103737"/>
                  <a:pt x="74983" y="108347"/>
                </a:cubicBezTo>
                <a:lnTo>
                  <a:pt x="74983" y="125016"/>
                </a:lnTo>
                <a:lnTo>
                  <a:pt x="120848" y="125016"/>
                </a:lnTo>
                <a:cubicBezTo>
                  <a:pt x="128974" y="125016"/>
                  <a:pt x="134939" y="117384"/>
                  <a:pt x="132985" y="109519"/>
                </a:cubicBezTo>
                <a:lnTo>
                  <a:pt x="111082" y="20992"/>
                </a:lnTo>
                <a:cubicBezTo>
                  <a:pt x="109232" y="13569"/>
                  <a:pt x="102565" y="8334"/>
                  <a:pt x="94882" y="8334"/>
                </a:cubicBezTo>
                <a:lnTo>
                  <a:pt x="74983" y="8334"/>
                </a:lnTo>
                <a:lnTo>
                  <a:pt x="74983" y="25003"/>
                </a:lnTo>
                <a:cubicBezTo>
                  <a:pt x="74983" y="29613"/>
                  <a:pt x="71259" y="33337"/>
                  <a:pt x="66649" y="33337"/>
                </a:cubicBezTo>
                <a:cubicBezTo>
                  <a:pt x="62039" y="33337"/>
                  <a:pt x="58315" y="29613"/>
                  <a:pt x="58315" y="25003"/>
                </a:cubicBezTo>
                <a:lnTo>
                  <a:pt x="58315" y="8334"/>
                </a:lnTo>
                <a:close/>
                <a:moveTo>
                  <a:pt x="74983" y="58341"/>
                </a:moveTo>
                <a:lnTo>
                  <a:pt x="74983" y="75009"/>
                </a:lnTo>
                <a:cubicBezTo>
                  <a:pt x="74983" y="79619"/>
                  <a:pt x="71259" y="83344"/>
                  <a:pt x="66649" y="83344"/>
                </a:cubicBezTo>
                <a:cubicBezTo>
                  <a:pt x="62039" y="83344"/>
                  <a:pt x="58315" y="79619"/>
                  <a:pt x="58315" y="75009"/>
                </a:cubicBezTo>
                <a:lnTo>
                  <a:pt x="58315" y="58341"/>
                </a:lnTo>
                <a:cubicBezTo>
                  <a:pt x="58315" y="53731"/>
                  <a:pt x="62039" y="50006"/>
                  <a:pt x="66649" y="50006"/>
                </a:cubicBezTo>
                <a:cubicBezTo>
                  <a:pt x="71259" y="50006"/>
                  <a:pt x="74983" y="53731"/>
                  <a:pt x="74983" y="58341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28" name="Text 26"/>
          <p:cNvSpPr/>
          <p:nvPr/>
        </p:nvSpPr>
        <p:spPr>
          <a:xfrm>
            <a:off x="861060" y="4083965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Infrastructure Deficit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32460" y="4274465"/>
            <a:ext cx="521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 km/day roads | Power deficit 4.2%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48640" y="4579144"/>
            <a:ext cx="5313045" cy="495300"/>
          </a:xfrm>
          <a:custGeom>
            <a:avLst/>
            <a:gdLst/>
            <a:ahLst/>
            <a:cxnLst/>
            <a:rect l="l" t="t" r="r" b="b"/>
            <a:pathLst>
              <a:path w="5313045" h="495300">
                <a:moveTo>
                  <a:pt x="15240" y="0"/>
                </a:moveTo>
                <a:lnTo>
                  <a:pt x="5274947" y="0"/>
                </a:lnTo>
                <a:cubicBezTo>
                  <a:pt x="5295988" y="0"/>
                  <a:pt x="5313045" y="17057"/>
                  <a:pt x="5313045" y="38098"/>
                </a:cubicBezTo>
                <a:lnTo>
                  <a:pt x="5313045" y="457202"/>
                </a:lnTo>
                <a:cubicBezTo>
                  <a:pt x="5313045" y="478243"/>
                  <a:pt x="5295988" y="495300"/>
                  <a:pt x="5274947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31" name="Shape 29"/>
          <p:cNvSpPr/>
          <p:nvPr/>
        </p:nvSpPr>
        <p:spPr>
          <a:xfrm>
            <a:off x="548640" y="4579144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FB2C36"/>
          </a:solidFill>
          <a:ln/>
        </p:spPr>
      </p:sp>
      <p:sp>
        <p:nvSpPr>
          <p:cNvPr id="32" name="Shape 30"/>
          <p:cNvSpPr/>
          <p:nvPr/>
        </p:nvSpPr>
        <p:spPr>
          <a:xfrm>
            <a:off x="643176" y="4685826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0678" y="-6485"/>
                </a:moveTo>
                <a:cubicBezTo>
                  <a:pt x="8230" y="-8933"/>
                  <a:pt x="4271" y="-8933"/>
                  <a:pt x="1849" y="-6485"/>
                </a:cubicBezTo>
                <a:cubicBezTo>
                  <a:pt x="-573" y="-4037"/>
                  <a:pt x="-599" y="-78"/>
                  <a:pt x="1823" y="2370"/>
                </a:cubicBezTo>
                <a:lnTo>
                  <a:pt x="139340" y="139887"/>
                </a:lnTo>
                <a:cubicBezTo>
                  <a:pt x="141789" y="142335"/>
                  <a:pt x="145747" y="142335"/>
                  <a:pt x="148170" y="139887"/>
                </a:cubicBezTo>
                <a:cubicBezTo>
                  <a:pt x="150592" y="137439"/>
                  <a:pt x="150618" y="133480"/>
                  <a:pt x="148170" y="131058"/>
                </a:cubicBezTo>
                <a:lnTo>
                  <a:pt x="81130" y="63992"/>
                </a:lnTo>
                <a:cubicBezTo>
                  <a:pt x="95455" y="61153"/>
                  <a:pt x="106263" y="48496"/>
                  <a:pt x="106263" y="33337"/>
                </a:cubicBezTo>
                <a:cubicBezTo>
                  <a:pt x="106263" y="16070"/>
                  <a:pt x="92277" y="2084"/>
                  <a:pt x="75009" y="2084"/>
                </a:cubicBezTo>
                <a:cubicBezTo>
                  <a:pt x="59851" y="2084"/>
                  <a:pt x="47193" y="12892"/>
                  <a:pt x="44355" y="27217"/>
                </a:cubicBezTo>
                <a:lnTo>
                  <a:pt x="10678" y="-6485"/>
                </a:lnTo>
                <a:close/>
                <a:moveTo>
                  <a:pt x="61362" y="79541"/>
                </a:moveTo>
                <a:cubicBezTo>
                  <a:pt x="38520" y="82458"/>
                  <a:pt x="20836" y="101966"/>
                  <a:pt x="20836" y="125615"/>
                </a:cubicBezTo>
                <a:cubicBezTo>
                  <a:pt x="20836" y="129886"/>
                  <a:pt x="24300" y="133350"/>
                  <a:pt x="28571" y="133350"/>
                </a:cubicBezTo>
                <a:lnTo>
                  <a:pt x="115171" y="133350"/>
                </a:lnTo>
                <a:lnTo>
                  <a:pt x="61362" y="79541"/>
                </a:ln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33" name="Text 31"/>
          <p:cNvSpPr/>
          <p:nvPr/>
        </p:nvSpPr>
        <p:spPr>
          <a:xfrm>
            <a:off x="861060" y="4655344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Leakage Problem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2460" y="4845844"/>
            <a:ext cx="521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"Only 15 paise of every rupee reaches beneficiary"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76010" y="1642110"/>
            <a:ext cx="5627370" cy="3789045"/>
          </a:xfrm>
          <a:custGeom>
            <a:avLst/>
            <a:gdLst/>
            <a:ahLst/>
            <a:cxnLst/>
            <a:rect l="l" t="t" r="r" b="b"/>
            <a:pathLst>
              <a:path w="5627370" h="3789045">
                <a:moveTo>
                  <a:pt x="76198" y="0"/>
                </a:moveTo>
                <a:lnTo>
                  <a:pt x="5551172" y="0"/>
                </a:lnTo>
                <a:cubicBezTo>
                  <a:pt x="5593255" y="0"/>
                  <a:pt x="5627370" y="34115"/>
                  <a:pt x="5627370" y="76198"/>
                </a:cubicBezTo>
                <a:lnTo>
                  <a:pt x="5627370" y="3712847"/>
                </a:lnTo>
                <a:cubicBezTo>
                  <a:pt x="5627370" y="3754930"/>
                  <a:pt x="5593255" y="3789045"/>
                  <a:pt x="5551172" y="3789045"/>
                </a:cubicBezTo>
                <a:lnTo>
                  <a:pt x="76198" y="3789045"/>
                </a:lnTo>
                <a:cubicBezTo>
                  <a:pt x="34115" y="3789045"/>
                  <a:pt x="0" y="3754930"/>
                  <a:pt x="0" y="3712847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332220" y="179832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C950">
              <a:alpha val="20000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439376" y="190309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38" name="Text 36"/>
          <p:cNvSpPr/>
          <p:nvPr/>
        </p:nvSpPr>
        <p:spPr>
          <a:xfrm>
            <a:off x="6827520" y="1855473"/>
            <a:ext cx="2305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05DF7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Post-2014: Transformation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39840" y="2293623"/>
            <a:ext cx="5313045" cy="495300"/>
          </a:xfrm>
          <a:custGeom>
            <a:avLst/>
            <a:gdLst/>
            <a:ahLst/>
            <a:cxnLst/>
            <a:rect l="l" t="t" r="r" b="b"/>
            <a:pathLst>
              <a:path w="5313045" h="495300">
                <a:moveTo>
                  <a:pt x="15240" y="0"/>
                </a:moveTo>
                <a:lnTo>
                  <a:pt x="5274947" y="0"/>
                </a:lnTo>
                <a:cubicBezTo>
                  <a:pt x="5295988" y="0"/>
                  <a:pt x="5313045" y="17057"/>
                  <a:pt x="5313045" y="38098"/>
                </a:cubicBezTo>
                <a:lnTo>
                  <a:pt x="5313045" y="457202"/>
                </a:lnTo>
                <a:cubicBezTo>
                  <a:pt x="5313045" y="478243"/>
                  <a:pt x="5295988" y="495300"/>
                  <a:pt x="5274947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40" name="Shape 38"/>
          <p:cNvSpPr/>
          <p:nvPr/>
        </p:nvSpPr>
        <p:spPr>
          <a:xfrm>
            <a:off x="6339840" y="2293623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1" name="Shape 39"/>
          <p:cNvSpPr/>
          <p:nvPr/>
        </p:nvSpPr>
        <p:spPr>
          <a:xfrm>
            <a:off x="6442710" y="240030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67873" y="0"/>
                  <a:pt x="69071" y="260"/>
                  <a:pt x="70165" y="755"/>
                </a:cubicBezTo>
                <a:lnTo>
                  <a:pt x="119234" y="21565"/>
                </a:lnTo>
                <a:cubicBezTo>
                  <a:pt x="124964" y="23987"/>
                  <a:pt x="129235" y="29639"/>
                  <a:pt x="129209" y="36463"/>
                </a:cubicBezTo>
                <a:cubicBezTo>
                  <a:pt x="129079" y="62299"/>
                  <a:pt x="118452" y="109571"/>
                  <a:pt x="73577" y="131058"/>
                </a:cubicBezTo>
                <a:cubicBezTo>
                  <a:pt x="69227" y="133142"/>
                  <a:pt x="64175" y="133142"/>
                  <a:pt x="59825" y="131058"/>
                </a:cubicBezTo>
                <a:cubicBezTo>
                  <a:pt x="14924" y="109571"/>
                  <a:pt x="4323" y="62299"/>
                  <a:pt x="4193" y="36463"/>
                </a:cubicBezTo>
                <a:cubicBezTo>
                  <a:pt x="4167" y="29639"/>
                  <a:pt x="8439" y="23987"/>
                  <a:pt x="14168" y="21565"/>
                </a:cubicBezTo>
                <a:lnTo>
                  <a:pt x="63211" y="755"/>
                </a:lnTo>
                <a:cubicBezTo>
                  <a:pt x="64305" y="260"/>
                  <a:pt x="65477" y="0"/>
                  <a:pt x="66675" y="0"/>
                </a:cubicBezTo>
                <a:close/>
                <a:moveTo>
                  <a:pt x="66675" y="17398"/>
                </a:moveTo>
                <a:lnTo>
                  <a:pt x="66675" y="115874"/>
                </a:lnTo>
                <a:cubicBezTo>
                  <a:pt x="102617" y="98476"/>
                  <a:pt x="112280" y="59929"/>
                  <a:pt x="112514" y="36854"/>
                </a:cubicBezTo>
                <a:lnTo>
                  <a:pt x="66675" y="17424"/>
                </a:lnTo>
                <a:lnTo>
                  <a:pt x="66675" y="17424"/>
                </a:ln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42" name="Text 40"/>
          <p:cNvSpPr/>
          <p:nvPr/>
        </p:nvSpPr>
        <p:spPr>
          <a:xfrm>
            <a:off x="6652260" y="2369823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Structural Anti-Corruption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23660" y="2560323"/>
            <a:ext cx="521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DBT: ₹2.73+ lakh crore saved | GST | IBC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39840" y="2865002"/>
            <a:ext cx="5313045" cy="495300"/>
          </a:xfrm>
          <a:custGeom>
            <a:avLst/>
            <a:gdLst/>
            <a:ahLst/>
            <a:cxnLst/>
            <a:rect l="l" t="t" r="r" b="b"/>
            <a:pathLst>
              <a:path w="5313045" h="495300">
                <a:moveTo>
                  <a:pt x="15240" y="0"/>
                </a:moveTo>
                <a:lnTo>
                  <a:pt x="5274947" y="0"/>
                </a:lnTo>
                <a:cubicBezTo>
                  <a:pt x="5295988" y="0"/>
                  <a:pt x="5313045" y="17057"/>
                  <a:pt x="5313045" y="38098"/>
                </a:cubicBezTo>
                <a:lnTo>
                  <a:pt x="5313045" y="457202"/>
                </a:lnTo>
                <a:cubicBezTo>
                  <a:pt x="5313045" y="478243"/>
                  <a:pt x="5295988" y="495300"/>
                  <a:pt x="5274947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45" name="Shape 43"/>
          <p:cNvSpPr/>
          <p:nvPr/>
        </p:nvSpPr>
        <p:spPr>
          <a:xfrm>
            <a:off x="6339840" y="2865002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46" name="Shape 44"/>
          <p:cNvSpPr/>
          <p:nvPr/>
        </p:nvSpPr>
        <p:spPr>
          <a:xfrm>
            <a:off x="6442710" y="297168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3337" y="83344"/>
                </a:moveTo>
                <a:lnTo>
                  <a:pt x="6381" y="83344"/>
                </a:lnTo>
                <a:cubicBezTo>
                  <a:pt x="-104" y="83344"/>
                  <a:pt x="-4089" y="76286"/>
                  <a:pt x="-755" y="70712"/>
                </a:cubicBezTo>
                <a:lnTo>
                  <a:pt x="13022" y="47740"/>
                </a:lnTo>
                <a:cubicBezTo>
                  <a:pt x="15288" y="43964"/>
                  <a:pt x="19351" y="41672"/>
                  <a:pt x="23753" y="41672"/>
                </a:cubicBezTo>
                <a:lnTo>
                  <a:pt x="48496" y="41672"/>
                </a:lnTo>
                <a:cubicBezTo>
                  <a:pt x="68316" y="8100"/>
                  <a:pt x="97877" y="6407"/>
                  <a:pt x="117645" y="9298"/>
                </a:cubicBezTo>
                <a:cubicBezTo>
                  <a:pt x="120979" y="9793"/>
                  <a:pt x="123583" y="12397"/>
                  <a:pt x="124052" y="15705"/>
                </a:cubicBezTo>
                <a:cubicBezTo>
                  <a:pt x="126943" y="35473"/>
                  <a:pt x="125250" y="65034"/>
                  <a:pt x="91678" y="84854"/>
                </a:cubicBezTo>
                <a:lnTo>
                  <a:pt x="91678" y="109597"/>
                </a:lnTo>
                <a:cubicBezTo>
                  <a:pt x="91678" y="113999"/>
                  <a:pt x="89386" y="118062"/>
                  <a:pt x="85610" y="120328"/>
                </a:cubicBezTo>
                <a:lnTo>
                  <a:pt x="62638" y="134105"/>
                </a:lnTo>
                <a:cubicBezTo>
                  <a:pt x="57090" y="137439"/>
                  <a:pt x="50006" y="133428"/>
                  <a:pt x="50006" y="126969"/>
                </a:cubicBezTo>
                <a:lnTo>
                  <a:pt x="50006" y="100013"/>
                </a:lnTo>
                <a:cubicBezTo>
                  <a:pt x="50006" y="90819"/>
                  <a:pt x="42531" y="83344"/>
                  <a:pt x="33337" y="83344"/>
                </a:cubicBezTo>
                <a:lnTo>
                  <a:pt x="33311" y="83344"/>
                </a:lnTo>
                <a:close/>
                <a:moveTo>
                  <a:pt x="104180" y="41672"/>
                </a:moveTo>
                <a:cubicBezTo>
                  <a:pt x="104180" y="34772"/>
                  <a:pt x="98578" y="29170"/>
                  <a:pt x="91678" y="29170"/>
                </a:cubicBezTo>
                <a:cubicBezTo>
                  <a:pt x="84778" y="29170"/>
                  <a:pt x="79177" y="34772"/>
                  <a:pt x="79177" y="41672"/>
                </a:cubicBezTo>
                <a:cubicBezTo>
                  <a:pt x="79177" y="48572"/>
                  <a:pt x="84778" y="54173"/>
                  <a:pt x="91678" y="54173"/>
                </a:cubicBezTo>
                <a:cubicBezTo>
                  <a:pt x="98578" y="54173"/>
                  <a:pt x="104180" y="48572"/>
                  <a:pt x="104180" y="41672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47" name="Text 45"/>
          <p:cNvSpPr/>
          <p:nvPr/>
        </p:nvSpPr>
        <p:spPr>
          <a:xfrm>
            <a:off x="6652260" y="2941202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Execution Excellence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423660" y="3131702"/>
            <a:ext cx="521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PRAGATI monitoring | Mission-mode delivery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39840" y="3436381"/>
            <a:ext cx="5313045" cy="495300"/>
          </a:xfrm>
          <a:custGeom>
            <a:avLst/>
            <a:gdLst/>
            <a:ahLst/>
            <a:cxnLst/>
            <a:rect l="l" t="t" r="r" b="b"/>
            <a:pathLst>
              <a:path w="5313045" h="495300">
                <a:moveTo>
                  <a:pt x="15240" y="0"/>
                </a:moveTo>
                <a:lnTo>
                  <a:pt x="5274947" y="0"/>
                </a:lnTo>
                <a:cubicBezTo>
                  <a:pt x="5295988" y="0"/>
                  <a:pt x="5313045" y="17057"/>
                  <a:pt x="5313045" y="38098"/>
                </a:cubicBezTo>
                <a:lnTo>
                  <a:pt x="5313045" y="457202"/>
                </a:lnTo>
                <a:cubicBezTo>
                  <a:pt x="5313045" y="478243"/>
                  <a:pt x="5295988" y="495300"/>
                  <a:pt x="5274947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50" name="Shape 48"/>
          <p:cNvSpPr/>
          <p:nvPr/>
        </p:nvSpPr>
        <p:spPr>
          <a:xfrm>
            <a:off x="6339840" y="3436381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51" name="Shape 49"/>
          <p:cNvSpPr/>
          <p:nvPr/>
        </p:nvSpPr>
        <p:spPr>
          <a:xfrm>
            <a:off x="6442710" y="354306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16669" y="12059"/>
                  <a:pt x="12944" y="8334"/>
                  <a:pt x="8334" y="8334"/>
                </a:cubicBezTo>
                <a:cubicBezTo>
                  <a:pt x="3724" y="8334"/>
                  <a:pt x="0" y="12059"/>
                  <a:pt x="0" y="16669"/>
                </a:cubicBezTo>
                <a:lnTo>
                  <a:pt x="0" y="104180"/>
                </a:lnTo>
                <a:cubicBezTo>
                  <a:pt x="0" y="115692"/>
                  <a:pt x="9324" y="125016"/>
                  <a:pt x="20836" y="125016"/>
                </a:cubicBezTo>
                <a:lnTo>
                  <a:pt x="125016" y="125016"/>
                </a:lnTo>
                <a:cubicBezTo>
                  <a:pt x="129626" y="125016"/>
                  <a:pt x="133350" y="121291"/>
                  <a:pt x="133350" y="116681"/>
                </a:cubicBezTo>
                <a:cubicBezTo>
                  <a:pt x="133350" y="112071"/>
                  <a:pt x="129626" y="108347"/>
                  <a:pt x="125016" y="108347"/>
                </a:cubicBezTo>
                <a:lnTo>
                  <a:pt x="20836" y="108347"/>
                </a:lnTo>
                <a:cubicBezTo>
                  <a:pt x="18544" y="108347"/>
                  <a:pt x="16669" y="106472"/>
                  <a:pt x="16669" y="104180"/>
                </a:cubicBezTo>
                <a:lnTo>
                  <a:pt x="16669" y="16669"/>
                </a:lnTo>
                <a:close/>
                <a:moveTo>
                  <a:pt x="122567" y="39224"/>
                </a:moveTo>
                <a:cubicBezTo>
                  <a:pt x="125823" y="35968"/>
                  <a:pt x="125823" y="30681"/>
                  <a:pt x="122567" y="27425"/>
                </a:cubicBezTo>
                <a:cubicBezTo>
                  <a:pt x="119312" y="24170"/>
                  <a:pt x="114025" y="24170"/>
                  <a:pt x="110769" y="27425"/>
                </a:cubicBezTo>
                <a:lnTo>
                  <a:pt x="83344" y="54877"/>
                </a:lnTo>
                <a:lnTo>
                  <a:pt x="68394" y="39953"/>
                </a:lnTo>
                <a:cubicBezTo>
                  <a:pt x="65138" y="36697"/>
                  <a:pt x="59851" y="36697"/>
                  <a:pt x="56596" y="39953"/>
                </a:cubicBezTo>
                <a:lnTo>
                  <a:pt x="31592" y="64956"/>
                </a:lnTo>
                <a:cubicBezTo>
                  <a:pt x="28337" y="68212"/>
                  <a:pt x="28337" y="73499"/>
                  <a:pt x="31592" y="76754"/>
                </a:cubicBezTo>
                <a:cubicBezTo>
                  <a:pt x="34848" y="80010"/>
                  <a:pt x="40135" y="80010"/>
                  <a:pt x="43391" y="76754"/>
                </a:cubicBezTo>
                <a:lnTo>
                  <a:pt x="62508" y="57637"/>
                </a:lnTo>
                <a:lnTo>
                  <a:pt x="77458" y="72587"/>
                </a:lnTo>
                <a:cubicBezTo>
                  <a:pt x="80713" y="75843"/>
                  <a:pt x="86000" y="75843"/>
                  <a:pt x="89256" y="72587"/>
                </a:cubicBezTo>
                <a:lnTo>
                  <a:pt x="122593" y="39250"/>
                </a:ln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52" name="Text 50"/>
          <p:cNvSpPr/>
          <p:nvPr/>
        </p:nvSpPr>
        <p:spPr>
          <a:xfrm>
            <a:off x="6652260" y="3512581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Economic Resurgence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423660" y="3703081"/>
            <a:ext cx="521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 5 economy | GDP $3.94T | Fastest growing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39840" y="4007765"/>
            <a:ext cx="5313045" cy="495300"/>
          </a:xfrm>
          <a:custGeom>
            <a:avLst/>
            <a:gdLst/>
            <a:ahLst/>
            <a:cxnLst/>
            <a:rect l="l" t="t" r="r" b="b"/>
            <a:pathLst>
              <a:path w="5313045" h="495300">
                <a:moveTo>
                  <a:pt x="15240" y="0"/>
                </a:moveTo>
                <a:lnTo>
                  <a:pt x="5274947" y="0"/>
                </a:lnTo>
                <a:cubicBezTo>
                  <a:pt x="5295988" y="0"/>
                  <a:pt x="5313045" y="17057"/>
                  <a:pt x="5313045" y="38098"/>
                </a:cubicBezTo>
                <a:lnTo>
                  <a:pt x="5313045" y="457202"/>
                </a:lnTo>
                <a:cubicBezTo>
                  <a:pt x="5313045" y="478243"/>
                  <a:pt x="5295988" y="495300"/>
                  <a:pt x="5274947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55" name="Shape 53"/>
          <p:cNvSpPr/>
          <p:nvPr/>
        </p:nvSpPr>
        <p:spPr>
          <a:xfrm>
            <a:off x="6339840" y="4007765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56" name="Shape 54"/>
          <p:cNvSpPr/>
          <p:nvPr/>
        </p:nvSpPr>
        <p:spPr>
          <a:xfrm>
            <a:off x="6442710" y="4114442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58315" y="8334"/>
                </a:moveTo>
                <a:lnTo>
                  <a:pt x="38468" y="8334"/>
                </a:lnTo>
                <a:cubicBezTo>
                  <a:pt x="30811" y="8334"/>
                  <a:pt x="24118" y="13569"/>
                  <a:pt x="22294" y="20992"/>
                </a:cubicBezTo>
                <a:lnTo>
                  <a:pt x="365" y="109519"/>
                </a:lnTo>
                <a:cubicBezTo>
                  <a:pt x="-1589" y="117384"/>
                  <a:pt x="4376" y="125016"/>
                  <a:pt x="12502" y="125016"/>
                </a:cubicBezTo>
                <a:lnTo>
                  <a:pt x="58315" y="125016"/>
                </a:lnTo>
                <a:lnTo>
                  <a:pt x="58315" y="108347"/>
                </a:lnTo>
                <a:cubicBezTo>
                  <a:pt x="58315" y="103737"/>
                  <a:pt x="62039" y="100013"/>
                  <a:pt x="66649" y="100013"/>
                </a:cubicBezTo>
                <a:cubicBezTo>
                  <a:pt x="71259" y="100013"/>
                  <a:pt x="74983" y="103737"/>
                  <a:pt x="74983" y="108347"/>
                </a:cubicBezTo>
                <a:lnTo>
                  <a:pt x="74983" y="125016"/>
                </a:lnTo>
                <a:lnTo>
                  <a:pt x="120848" y="125016"/>
                </a:lnTo>
                <a:cubicBezTo>
                  <a:pt x="128974" y="125016"/>
                  <a:pt x="134939" y="117384"/>
                  <a:pt x="132985" y="109519"/>
                </a:cubicBezTo>
                <a:lnTo>
                  <a:pt x="111082" y="20992"/>
                </a:lnTo>
                <a:cubicBezTo>
                  <a:pt x="109232" y="13569"/>
                  <a:pt x="102565" y="8334"/>
                  <a:pt x="94882" y="8334"/>
                </a:cubicBezTo>
                <a:lnTo>
                  <a:pt x="74983" y="8334"/>
                </a:lnTo>
                <a:lnTo>
                  <a:pt x="74983" y="25003"/>
                </a:lnTo>
                <a:cubicBezTo>
                  <a:pt x="74983" y="29613"/>
                  <a:pt x="71259" y="33337"/>
                  <a:pt x="66649" y="33337"/>
                </a:cubicBezTo>
                <a:cubicBezTo>
                  <a:pt x="62039" y="33337"/>
                  <a:pt x="58315" y="29613"/>
                  <a:pt x="58315" y="25003"/>
                </a:cubicBezTo>
                <a:lnTo>
                  <a:pt x="58315" y="8334"/>
                </a:lnTo>
                <a:close/>
                <a:moveTo>
                  <a:pt x="74983" y="58341"/>
                </a:moveTo>
                <a:lnTo>
                  <a:pt x="74983" y="75009"/>
                </a:lnTo>
                <a:cubicBezTo>
                  <a:pt x="74983" y="79619"/>
                  <a:pt x="71259" y="83344"/>
                  <a:pt x="66649" y="83344"/>
                </a:cubicBezTo>
                <a:cubicBezTo>
                  <a:pt x="62039" y="83344"/>
                  <a:pt x="58315" y="79619"/>
                  <a:pt x="58315" y="75009"/>
                </a:cubicBezTo>
                <a:lnTo>
                  <a:pt x="58315" y="58341"/>
                </a:lnTo>
                <a:cubicBezTo>
                  <a:pt x="58315" y="53731"/>
                  <a:pt x="62039" y="50006"/>
                  <a:pt x="66649" y="50006"/>
                </a:cubicBezTo>
                <a:cubicBezTo>
                  <a:pt x="71259" y="50006"/>
                  <a:pt x="74983" y="53731"/>
                  <a:pt x="74983" y="58341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57" name="Text 55"/>
          <p:cNvSpPr/>
          <p:nvPr/>
        </p:nvSpPr>
        <p:spPr>
          <a:xfrm>
            <a:off x="6652260" y="4083965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Infrastructure Acceleration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423660" y="4274465"/>
            <a:ext cx="521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28 km/day highways | 150+ airports | 5G rollout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39840" y="4579144"/>
            <a:ext cx="5313045" cy="495300"/>
          </a:xfrm>
          <a:custGeom>
            <a:avLst/>
            <a:gdLst/>
            <a:ahLst/>
            <a:cxnLst/>
            <a:rect l="l" t="t" r="r" b="b"/>
            <a:pathLst>
              <a:path w="5313045" h="495300">
                <a:moveTo>
                  <a:pt x="15240" y="0"/>
                </a:moveTo>
                <a:lnTo>
                  <a:pt x="5274947" y="0"/>
                </a:lnTo>
                <a:cubicBezTo>
                  <a:pt x="5295988" y="0"/>
                  <a:pt x="5313045" y="17057"/>
                  <a:pt x="5313045" y="38098"/>
                </a:cubicBezTo>
                <a:lnTo>
                  <a:pt x="5313045" y="457202"/>
                </a:lnTo>
                <a:cubicBezTo>
                  <a:pt x="5313045" y="478243"/>
                  <a:pt x="5295988" y="495300"/>
                  <a:pt x="5274947" y="495300"/>
                </a:cubicBez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A192F"/>
          </a:solidFill>
          <a:ln/>
        </p:spPr>
      </p:sp>
      <p:sp>
        <p:nvSpPr>
          <p:cNvPr id="60" name="Shape 58"/>
          <p:cNvSpPr/>
          <p:nvPr/>
        </p:nvSpPr>
        <p:spPr>
          <a:xfrm>
            <a:off x="6339840" y="4579144"/>
            <a:ext cx="15240" cy="495300"/>
          </a:xfrm>
          <a:custGeom>
            <a:avLst/>
            <a:gdLst/>
            <a:ahLst/>
            <a:cxnLst/>
            <a:rect l="l" t="t" r="r" b="b"/>
            <a:pathLst>
              <a:path w="15240" h="495300">
                <a:moveTo>
                  <a:pt x="15240" y="0"/>
                </a:moveTo>
                <a:lnTo>
                  <a:pt x="15240" y="0"/>
                </a:lnTo>
                <a:lnTo>
                  <a:pt x="15240" y="495300"/>
                </a:lnTo>
                <a:lnTo>
                  <a:pt x="15240" y="495300"/>
                </a:lnTo>
                <a:cubicBezTo>
                  <a:pt x="6823" y="495300"/>
                  <a:pt x="0" y="488477"/>
                  <a:pt x="0" y="4800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0C950"/>
          </a:solidFill>
          <a:ln/>
        </p:spPr>
      </p:sp>
      <p:sp>
        <p:nvSpPr>
          <p:cNvPr id="61" name="Shape 59"/>
          <p:cNvSpPr/>
          <p:nvPr/>
        </p:nvSpPr>
        <p:spPr>
          <a:xfrm>
            <a:off x="6434376" y="4685826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75009" y="-4167"/>
                </a:moveTo>
                <a:cubicBezTo>
                  <a:pt x="71545" y="-4167"/>
                  <a:pt x="68759" y="-1380"/>
                  <a:pt x="68759" y="2084"/>
                </a:cubicBezTo>
                <a:lnTo>
                  <a:pt x="68759" y="5209"/>
                </a:lnTo>
                <a:lnTo>
                  <a:pt x="68290" y="5209"/>
                </a:lnTo>
                <a:cubicBezTo>
                  <a:pt x="58757" y="5209"/>
                  <a:pt x="51048" y="12944"/>
                  <a:pt x="51048" y="22451"/>
                </a:cubicBezTo>
                <a:cubicBezTo>
                  <a:pt x="51048" y="31150"/>
                  <a:pt x="57533" y="38494"/>
                  <a:pt x="66154" y="39562"/>
                </a:cubicBezTo>
                <a:lnTo>
                  <a:pt x="82042" y="41542"/>
                </a:lnTo>
                <a:cubicBezTo>
                  <a:pt x="83370" y="41698"/>
                  <a:pt x="84386" y="42844"/>
                  <a:pt x="84386" y="44198"/>
                </a:cubicBezTo>
                <a:cubicBezTo>
                  <a:pt x="84386" y="45683"/>
                  <a:pt x="83187" y="46855"/>
                  <a:pt x="81729" y="46855"/>
                </a:cubicBezTo>
                <a:lnTo>
                  <a:pt x="62508" y="46881"/>
                </a:lnTo>
                <a:cubicBezTo>
                  <a:pt x="58471" y="46881"/>
                  <a:pt x="55215" y="50136"/>
                  <a:pt x="55215" y="54173"/>
                </a:cubicBezTo>
                <a:cubicBezTo>
                  <a:pt x="55215" y="58210"/>
                  <a:pt x="58471" y="61466"/>
                  <a:pt x="62508" y="61466"/>
                </a:cubicBezTo>
                <a:lnTo>
                  <a:pt x="68759" y="61466"/>
                </a:lnTo>
                <a:lnTo>
                  <a:pt x="68759" y="64591"/>
                </a:lnTo>
                <a:cubicBezTo>
                  <a:pt x="68759" y="68055"/>
                  <a:pt x="71545" y="70842"/>
                  <a:pt x="75009" y="70842"/>
                </a:cubicBezTo>
                <a:cubicBezTo>
                  <a:pt x="78473" y="70842"/>
                  <a:pt x="81260" y="68055"/>
                  <a:pt x="81260" y="64591"/>
                </a:cubicBezTo>
                <a:lnTo>
                  <a:pt x="81260" y="61466"/>
                </a:lnTo>
                <a:lnTo>
                  <a:pt x="81729" y="61466"/>
                </a:lnTo>
                <a:cubicBezTo>
                  <a:pt x="91261" y="61466"/>
                  <a:pt x="98971" y="53731"/>
                  <a:pt x="98971" y="44224"/>
                </a:cubicBezTo>
                <a:cubicBezTo>
                  <a:pt x="98971" y="35525"/>
                  <a:pt x="92486" y="28181"/>
                  <a:pt x="83865" y="27113"/>
                </a:cubicBezTo>
                <a:lnTo>
                  <a:pt x="67977" y="25133"/>
                </a:lnTo>
                <a:cubicBezTo>
                  <a:pt x="66649" y="24977"/>
                  <a:pt x="65633" y="23831"/>
                  <a:pt x="65633" y="22477"/>
                </a:cubicBezTo>
                <a:cubicBezTo>
                  <a:pt x="65633" y="20992"/>
                  <a:pt x="66831" y="19820"/>
                  <a:pt x="68290" y="19820"/>
                </a:cubicBezTo>
                <a:lnTo>
                  <a:pt x="85427" y="19794"/>
                </a:lnTo>
                <a:cubicBezTo>
                  <a:pt x="89464" y="19794"/>
                  <a:pt x="92720" y="16539"/>
                  <a:pt x="92720" y="12502"/>
                </a:cubicBezTo>
                <a:cubicBezTo>
                  <a:pt x="92720" y="8465"/>
                  <a:pt x="89464" y="5209"/>
                  <a:pt x="85427" y="5209"/>
                </a:cubicBezTo>
                <a:lnTo>
                  <a:pt x="81260" y="5209"/>
                </a:lnTo>
                <a:lnTo>
                  <a:pt x="81260" y="2084"/>
                </a:lnTo>
                <a:cubicBezTo>
                  <a:pt x="81260" y="-1380"/>
                  <a:pt x="78473" y="-4167"/>
                  <a:pt x="75009" y="-4167"/>
                </a:cubicBezTo>
                <a:close/>
                <a:moveTo>
                  <a:pt x="28467" y="88943"/>
                </a:moveTo>
                <a:lnTo>
                  <a:pt x="17372" y="100013"/>
                </a:lnTo>
                <a:lnTo>
                  <a:pt x="8334" y="100013"/>
                </a:lnTo>
                <a:cubicBezTo>
                  <a:pt x="3724" y="100013"/>
                  <a:pt x="0" y="103737"/>
                  <a:pt x="0" y="108347"/>
                </a:cubicBezTo>
                <a:lnTo>
                  <a:pt x="0" y="125016"/>
                </a:lnTo>
                <a:cubicBezTo>
                  <a:pt x="0" y="129626"/>
                  <a:pt x="3724" y="133350"/>
                  <a:pt x="8334" y="133350"/>
                </a:cubicBezTo>
                <a:lnTo>
                  <a:pt x="91808" y="133350"/>
                </a:lnTo>
                <a:cubicBezTo>
                  <a:pt x="99361" y="133350"/>
                  <a:pt x="106732" y="130928"/>
                  <a:pt x="112827" y="126448"/>
                </a:cubicBezTo>
                <a:lnTo>
                  <a:pt x="145799" y="102148"/>
                </a:lnTo>
                <a:cubicBezTo>
                  <a:pt x="150435" y="98736"/>
                  <a:pt x="151425" y="92225"/>
                  <a:pt x="148013" y="87589"/>
                </a:cubicBezTo>
                <a:cubicBezTo>
                  <a:pt x="144601" y="82953"/>
                  <a:pt x="138090" y="81963"/>
                  <a:pt x="133454" y="85375"/>
                </a:cubicBezTo>
                <a:lnTo>
                  <a:pt x="102252" y="108347"/>
                </a:lnTo>
                <a:lnTo>
                  <a:pt x="72926" y="108347"/>
                </a:lnTo>
                <a:cubicBezTo>
                  <a:pt x="69462" y="108347"/>
                  <a:pt x="66675" y="105560"/>
                  <a:pt x="66675" y="102096"/>
                </a:cubicBezTo>
                <a:cubicBezTo>
                  <a:pt x="66675" y="98632"/>
                  <a:pt x="69462" y="95845"/>
                  <a:pt x="72926" y="95845"/>
                </a:cubicBezTo>
                <a:lnTo>
                  <a:pt x="91678" y="95845"/>
                </a:lnTo>
                <a:cubicBezTo>
                  <a:pt x="96288" y="95845"/>
                  <a:pt x="100013" y="92121"/>
                  <a:pt x="100013" y="87511"/>
                </a:cubicBezTo>
                <a:cubicBezTo>
                  <a:pt x="100013" y="82901"/>
                  <a:pt x="96288" y="79177"/>
                  <a:pt x="91678" y="79177"/>
                </a:cubicBezTo>
                <a:lnTo>
                  <a:pt x="52038" y="79177"/>
                </a:lnTo>
                <a:cubicBezTo>
                  <a:pt x="43209" y="79177"/>
                  <a:pt x="34718" y="82693"/>
                  <a:pt x="28467" y="88943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62" name="Text 60"/>
          <p:cNvSpPr/>
          <p:nvPr/>
        </p:nvSpPr>
        <p:spPr>
          <a:xfrm>
            <a:off x="6652260" y="4655344"/>
            <a:ext cx="499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 Delivery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423660" y="4845844"/>
            <a:ext cx="5210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100% beneficiary reach | Zero leakage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384810" y="5551169"/>
            <a:ext cx="3722370" cy="922020"/>
          </a:xfrm>
          <a:custGeom>
            <a:avLst/>
            <a:gdLst/>
            <a:ahLst/>
            <a:cxnLst/>
            <a:rect l="l" t="t" r="r" b="b"/>
            <a:pathLst>
              <a:path w="3722370" h="922020">
                <a:moveTo>
                  <a:pt x="76196" y="0"/>
                </a:moveTo>
                <a:lnTo>
                  <a:pt x="3646174" y="0"/>
                </a:lnTo>
                <a:cubicBezTo>
                  <a:pt x="3688256" y="0"/>
                  <a:pt x="3722370" y="34114"/>
                  <a:pt x="3722370" y="76196"/>
                </a:cubicBezTo>
                <a:lnTo>
                  <a:pt x="3722370" y="845824"/>
                </a:lnTo>
                <a:cubicBezTo>
                  <a:pt x="3722370" y="887906"/>
                  <a:pt x="3688256" y="922020"/>
                  <a:pt x="36461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65" name="Text 63"/>
          <p:cNvSpPr/>
          <p:nvPr/>
        </p:nvSpPr>
        <p:spPr>
          <a:xfrm>
            <a:off x="469582" y="5669282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2014 Mandate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455295" y="5897882"/>
            <a:ext cx="3581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282 Seats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474345" y="6164582"/>
            <a:ext cx="3543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First single-party majority in 30 years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4232910" y="5551169"/>
            <a:ext cx="3722370" cy="922020"/>
          </a:xfrm>
          <a:custGeom>
            <a:avLst/>
            <a:gdLst/>
            <a:ahLst/>
            <a:cxnLst/>
            <a:rect l="l" t="t" r="r" b="b"/>
            <a:pathLst>
              <a:path w="3722370" h="922020">
                <a:moveTo>
                  <a:pt x="76196" y="0"/>
                </a:moveTo>
                <a:lnTo>
                  <a:pt x="3646174" y="0"/>
                </a:lnTo>
                <a:cubicBezTo>
                  <a:pt x="3688256" y="0"/>
                  <a:pt x="3722370" y="34114"/>
                  <a:pt x="3722370" y="76196"/>
                </a:cubicBezTo>
                <a:lnTo>
                  <a:pt x="3722370" y="845824"/>
                </a:lnTo>
                <a:cubicBezTo>
                  <a:pt x="3722370" y="887906"/>
                  <a:pt x="3688256" y="922020"/>
                  <a:pt x="36461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69" name="Text 67"/>
          <p:cNvSpPr/>
          <p:nvPr/>
        </p:nvSpPr>
        <p:spPr>
          <a:xfrm>
            <a:off x="4317683" y="5669282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Governance Philosophy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4308158" y="5897882"/>
            <a:ext cx="3571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Minimum Government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4317683" y="6164582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Maximum Governance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8081010" y="5551169"/>
            <a:ext cx="3722370" cy="922020"/>
          </a:xfrm>
          <a:custGeom>
            <a:avLst/>
            <a:gdLst/>
            <a:ahLst/>
            <a:cxnLst/>
            <a:rect l="l" t="t" r="r" b="b"/>
            <a:pathLst>
              <a:path w="3722370" h="922020">
                <a:moveTo>
                  <a:pt x="76196" y="0"/>
                </a:moveTo>
                <a:lnTo>
                  <a:pt x="3646174" y="0"/>
                </a:lnTo>
                <a:cubicBezTo>
                  <a:pt x="3688256" y="0"/>
                  <a:pt x="3722370" y="34114"/>
                  <a:pt x="3722370" y="76196"/>
                </a:cubicBezTo>
                <a:lnTo>
                  <a:pt x="3722370" y="845824"/>
                </a:lnTo>
                <a:cubicBezTo>
                  <a:pt x="3722370" y="887906"/>
                  <a:pt x="3688256" y="922020"/>
                  <a:pt x="36461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73" name="Text 71"/>
          <p:cNvSpPr/>
          <p:nvPr/>
        </p:nvSpPr>
        <p:spPr>
          <a:xfrm>
            <a:off x="8165782" y="5669282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Principle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8156257" y="5897882"/>
            <a:ext cx="3571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Sabka Saath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8165782" y="6164582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Sabka Vikas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A19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518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FF993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SYSTEMS INTEGRATION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52482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8F9FA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Integrated Governance Operating System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1028700"/>
            <a:ext cx="115062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India's governance transformation is built on a seamlessly integrated digital infrastructure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where identity, financial, transaction, service delivery, and monitoring layers work in concert to create unprecedented transparency and efficiency.</a:t>
            </a:r>
            <a:endParaRPr lang="en-US" sz="1600" dirty="0"/>
          </a:p>
        </p:txBody>
      </p:sp>
      <p:pic>
        <p:nvPicPr>
          <p:cNvPr id="6" name="Image 0" descr="https://kimi-img.moonshot.cn/pub/slides/26-02-13-22:58:29-d67jo5c06op86f6kt410.png">    </p:cNvPr>
          <p:cNvPicPr>
            <a:picLocks noChangeAspect="1"/>
          </p:cNvPicPr>
          <p:nvPr/>
        </p:nvPicPr>
        <p:blipFill>
          <a:blip r:embed="rId1"/>
          <a:srcRect l="18" r="18" t="0" b="0"/>
          <a:stretch/>
        </p:blipFill>
        <p:spPr>
          <a:xfrm>
            <a:off x="381000" y="1638300"/>
            <a:ext cx="6762750" cy="4095750"/>
          </a:xfrm>
          <a:prstGeom prst="roundRect">
            <a:avLst>
              <a:gd name="adj" fmla="val 0"/>
            </a:avLst>
          </a:prstGeom>
        </p:spPr>
      </p:pic>
      <p:sp>
        <p:nvSpPr>
          <p:cNvPr id="7" name="Shape 4"/>
          <p:cNvSpPr/>
          <p:nvPr/>
        </p:nvSpPr>
        <p:spPr>
          <a:xfrm>
            <a:off x="7303770" y="1642110"/>
            <a:ext cx="4503420" cy="2293620"/>
          </a:xfrm>
          <a:custGeom>
            <a:avLst/>
            <a:gdLst/>
            <a:ahLst/>
            <a:cxnLst/>
            <a:rect l="l" t="t" r="r" b="b"/>
            <a:pathLst>
              <a:path w="4503420" h="2293620">
                <a:moveTo>
                  <a:pt x="76194" y="0"/>
                </a:moveTo>
                <a:lnTo>
                  <a:pt x="4427226" y="0"/>
                </a:lnTo>
                <a:cubicBezTo>
                  <a:pt x="4469307" y="0"/>
                  <a:pt x="4503420" y="34113"/>
                  <a:pt x="4503420" y="76194"/>
                </a:cubicBezTo>
                <a:lnTo>
                  <a:pt x="4503420" y="2217426"/>
                </a:lnTo>
                <a:cubicBezTo>
                  <a:pt x="4503420" y="2259507"/>
                  <a:pt x="4469307" y="2293620"/>
                  <a:pt x="4427226" y="2293620"/>
                </a:cubicBezTo>
                <a:lnTo>
                  <a:pt x="76194" y="2293620"/>
                </a:lnTo>
                <a:cubicBezTo>
                  <a:pt x="34113" y="2293620"/>
                  <a:pt x="0" y="2259507"/>
                  <a:pt x="0" y="2217426"/>
                </a:cubicBezTo>
                <a:lnTo>
                  <a:pt x="0" y="76194"/>
                </a:lnTo>
                <a:cubicBezTo>
                  <a:pt x="0" y="34141"/>
                  <a:pt x="34141" y="0"/>
                  <a:pt x="76194" y="0"/>
                </a:cubicBezTo>
                <a:close/>
              </a:path>
            </a:pathLst>
          </a:custGeom>
          <a:solidFill>
            <a:srgbClr val="F8F9FA">
              <a:alpha val="5098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459980" y="1798323"/>
            <a:ext cx="4276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99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Integration Points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59980" y="219837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9933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7509986" y="2255523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93650" y="21431"/>
                </a:moveTo>
                <a:cubicBezTo>
                  <a:pt x="89944" y="21431"/>
                  <a:pt x="86350" y="22436"/>
                  <a:pt x="83202" y="24266"/>
                </a:cubicBezTo>
                <a:cubicBezTo>
                  <a:pt x="79675" y="20695"/>
                  <a:pt x="75567" y="17703"/>
                  <a:pt x="71036" y="15448"/>
                </a:cubicBezTo>
                <a:cubicBezTo>
                  <a:pt x="77331" y="10091"/>
                  <a:pt x="85345" y="7144"/>
                  <a:pt x="93650" y="7144"/>
                </a:cubicBezTo>
                <a:cubicBezTo>
                  <a:pt x="112938" y="7144"/>
                  <a:pt x="128588" y="22771"/>
                  <a:pt x="128588" y="42081"/>
                </a:cubicBezTo>
                <a:cubicBezTo>
                  <a:pt x="128588" y="51346"/>
                  <a:pt x="124904" y="60231"/>
                  <a:pt x="118363" y="66772"/>
                </a:cubicBezTo>
                <a:lnTo>
                  <a:pt x="102490" y="82644"/>
                </a:lnTo>
                <a:cubicBezTo>
                  <a:pt x="95949" y="89185"/>
                  <a:pt x="87064" y="92869"/>
                  <a:pt x="77800" y="92869"/>
                </a:cubicBezTo>
                <a:cubicBezTo>
                  <a:pt x="58512" y="92869"/>
                  <a:pt x="42863" y="77242"/>
                  <a:pt x="42863" y="57931"/>
                </a:cubicBezTo>
                <a:cubicBezTo>
                  <a:pt x="42863" y="57596"/>
                  <a:pt x="42863" y="57262"/>
                  <a:pt x="42885" y="56927"/>
                </a:cubicBezTo>
                <a:cubicBezTo>
                  <a:pt x="42996" y="52975"/>
                  <a:pt x="46278" y="49872"/>
                  <a:pt x="50229" y="49984"/>
                </a:cubicBezTo>
                <a:cubicBezTo>
                  <a:pt x="54181" y="50096"/>
                  <a:pt x="57284" y="53377"/>
                  <a:pt x="57172" y="57329"/>
                </a:cubicBezTo>
                <a:cubicBezTo>
                  <a:pt x="57172" y="57530"/>
                  <a:pt x="57172" y="57730"/>
                  <a:pt x="57172" y="57909"/>
                </a:cubicBezTo>
                <a:cubicBezTo>
                  <a:pt x="57172" y="69317"/>
                  <a:pt x="66415" y="78559"/>
                  <a:pt x="77822" y="78559"/>
                </a:cubicBezTo>
                <a:cubicBezTo>
                  <a:pt x="83292" y="78559"/>
                  <a:pt x="88538" y="76393"/>
                  <a:pt x="92422" y="72509"/>
                </a:cubicBezTo>
                <a:lnTo>
                  <a:pt x="108295" y="56637"/>
                </a:lnTo>
                <a:cubicBezTo>
                  <a:pt x="112157" y="52774"/>
                  <a:pt x="114345" y="47506"/>
                  <a:pt x="114345" y="42037"/>
                </a:cubicBezTo>
                <a:cubicBezTo>
                  <a:pt x="114345" y="30629"/>
                  <a:pt x="105102" y="21387"/>
                  <a:pt x="93695" y="21387"/>
                </a:cubicBezTo>
                <a:close/>
                <a:moveTo>
                  <a:pt x="61436" y="38688"/>
                </a:moveTo>
                <a:cubicBezTo>
                  <a:pt x="61012" y="38509"/>
                  <a:pt x="60588" y="38264"/>
                  <a:pt x="60208" y="37996"/>
                </a:cubicBezTo>
                <a:cubicBezTo>
                  <a:pt x="57396" y="36545"/>
                  <a:pt x="54181" y="35719"/>
                  <a:pt x="50810" y="35719"/>
                </a:cubicBezTo>
                <a:cubicBezTo>
                  <a:pt x="45340" y="35719"/>
                  <a:pt x="40094" y="37884"/>
                  <a:pt x="36210" y="41769"/>
                </a:cubicBezTo>
                <a:lnTo>
                  <a:pt x="20337" y="57641"/>
                </a:lnTo>
                <a:cubicBezTo>
                  <a:pt x="16475" y="61503"/>
                  <a:pt x="14288" y="66772"/>
                  <a:pt x="14288" y="72241"/>
                </a:cubicBezTo>
                <a:cubicBezTo>
                  <a:pt x="14288" y="83649"/>
                  <a:pt x="23530" y="92891"/>
                  <a:pt x="34937" y="92891"/>
                </a:cubicBezTo>
                <a:cubicBezTo>
                  <a:pt x="38621" y="92891"/>
                  <a:pt x="42215" y="91909"/>
                  <a:pt x="45363" y="90078"/>
                </a:cubicBezTo>
                <a:cubicBezTo>
                  <a:pt x="48890" y="93650"/>
                  <a:pt x="52998" y="96642"/>
                  <a:pt x="57552" y="98896"/>
                </a:cubicBezTo>
                <a:cubicBezTo>
                  <a:pt x="51256" y="104232"/>
                  <a:pt x="43264" y="107201"/>
                  <a:pt x="34937" y="107201"/>
                </a:cubicBezTo>
                <a:cubicBezTo>
                  <a:pt x="15649" y="107201"/>
                  <a:pt x="0" y="91574"/>
                  <a:pt x="0" y="72263"/>
                </a:cubicBezTo>
                <a:cubicBezTo>
                  <a:pt x="0" y="62999"/>
                  <a:pt x="3683" y="54114"/>
                  <a:pt x="10224" y="47573"/>
                </a:cubicBezTo>
                <a:lnTo>
                  <a:pt x="26097" y="31700"/>
                </a:lnTo>
                <a:cubicBezTo>
                  <a:pt x="32638" y="25159"/>
                  <a:pt x="41523" y="21476"/>
                  <a:pt x="50788" y="21476"/>
                </a:cubicBezTo>
                <a:cubicBezTo>
                  <a:pt x="70120" y="21476"/>
                  <a:pt x="85725" y="37237"/>
                  <a:pt x="85725" y="56503"/>
                </a:cubicBezTo>
                <a:cubicBezTo>
                  <a:pt x="85725" y="56793"/>
                  <a:pt x="85725" y="57083"/>
                  <a:pt x="85725" y="57373"/>
                </a:cubicBezTo>
                <a:cubicBezTo>
                  <a:pt x="85636" y="61325"/>
                  <a:pt x="82354" y="64428"/>
                  <a:pt x="78403" y="64338"/>
                </a:cubicBezTo>
                <a:cubicBezTo>
                  <a:pt x="74451" y="64249"/>
                  <a:pt x="71348" y="60967"/>
                  <a:pt x="71438" y="57016"/>
                </a:cubicBezTo>
                <a:cubicBezTo>
                  <a:pt x="71438" y="56837"/>
                  <a:pt x="71438" y="56681"/>
                  <a:pt x="71438" y="56503"/>
                </a:cubicBezTo>
                <a:cubicBezTo>
                  <a:pt x="71438" y="48979"/>
                  <a:pt x="67419" y="42371"/>
                  <a:pt x="61436" y="38733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1" name="Text 8"/>
          <p:cNvSpPr/>
          <p:nvPr/>
        </p:nvSpPr>
        <p:spPr>
          <a:xfrm>
            <a:off x="7764780" y="2179323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JAM Trinity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764780" y="2369823"/>
            <a:ext cx="3267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Jan Dhan + Aadhaar + Mobile = Financial inclusion architecture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459980" y="261735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B8860B">
              <a:alpha val="20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7517130" y="2674502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14712" y="51011"/>
                </a:moveTo>
                <a:cubicBezTo>
                  <a:pt x="17681" y="30249"/>
                  <a:pt x="35562" y="14288"/>
                  <a:pt x="57150" y="14288"/>
                </a:cubicBezTo>
                <a:cubicBezTo>
                  <a:pt x="68982" y="14288"/>
                  <a:pt x="79697" y="19087"/>
                  <a:pt x="87466" y="26834"/>
                </a:cubicBezTo>
                <a:cubicBezTo>
                  <a:pt x="87511" y="26878"/>
                  <a:pt x="87556" y="26923"/>
                  <a:pt x="87600" y="26968"/>
                </a:cubicBezTo>
                <a:lnTo>
                  <a:pt x="89297" y="28575"/>
                </a:lnTo>
                <a:lnTo>
                  <a:pt x="78604" y="28575"/>
                </a:lnTo>
                <a:cubicBezTo>
                  <a:pt x="74652" y="28575"/>
                  <a:pt x="71460" y="31767"/>
                  <a:pt x="71460" y="35719"/>
                </a:cubicBezTo>
                <a:cubicBezTo>
                  <a:pt x="71460" y="39670"/>
                  <a:pt x="74652" y="42863"/>
                  <a:pt x="78604" y="42863"/>
                </a:cubicBezTo>
                <a:lnTo>
                  <a:pt x="107179" y="42863"/>
                </a:lnTo>
                <a:cubicBezTo>
                  <a:pt x="111130" y="42863"/>
                  <a:pt x="114322" y="39670"/>
                  <a:pt x="114322" y="35719"/>
                </a:cubicBezTo>
                <a:lnTo>
                  <a:pt x="114322" y="7144"/>
                </a:lnTo>
                <a:cubicBezTo>
                  <a:pt x="114322" y="3192"/>
                  <a:pt x="111130" y="0"/>
                  <a:pt x="107179" y="0"/>
                </a:cubicBezTo>
                <a:cubicBezTo>
                  <a:pt x="103227" y="0"/>
                  <a:pt x="100035" y="3192"/>
                  <a:pt x="100035" y="7144"/>
                </a:cubicBezTo>
                <a:lnTo>
                  <a:pt x="100035" y="19065"/>
                </a:lnTo>
                <a:lnTo>
                  <a:pt x="97512" y="16676"/>
                </a:lnTo>
                <a:cubicBezTo>
                  <a:pt x="87176" y="6385"/>
                  <a:pt x="72889" y="0"/>
                  <a:pt x="57150" y="0"/>
                </a:cubicBezTo>
                <a:cubicBezTo>
                  <a:pt x="28352" y="0"/>
                  <a:pt x="4532" y="21297"/>
                  <a:pt x="580" y="49002"/>
                </a:cubicBezTo>
                <a:cubicBezTo>
                  <a:pt x="22" y="52908"/>
                  <a:pt x="2724" y="56525"/>
                  <a:pt x="6630" y="57083"/>
                </a:cubicBezTo>
                <a:cubicBezTo>
                  <a:pt x="10537" y="57641"/>
                  <a:pt x="14154" y="54918"/>
                  <a:pt x="14712" y="51033"/>
                </a:cubicBezTo>
                <a:close/>
                <a:moveTo>
                  <a:pt x="113720" y="65298"/>
                </a:moveTo>
                <a:cubicBezTo>
                  <a:pt x="114278" y="61392"/>
                  <a:pt x="111554" y="57775"/>
                  <a:pt x="107670" y="57217"/>
                </a:cubicBezTo>
                <a:cubicBezTo>
                  <a:pt x="103785" y="56659"/>
                  <a:pt x="100146" y="59382"/>
                  <a:pt x="99588" y="63267"/>
                </a:cubicBezTo>
                <a:cubicBezTo>
                  <a:pt x="96619" y="84028"/>
                  <a:pt x="78738" y="99990"/>
                  <a:pt x="57150" y="99990"/>
                </a:cubicBezTo>
                <a:cubicBezTo>
                  <a:pt x="45318" y="99990"/>
                  <a:pt x="34603" y="95190"/>
                  <a:pt x="26834" y="87444"/>
                </a:cubicBezTo>
                <a:cubicBezTo>
                  <a:pt x="26789" y="87399"/>
                  <a:pt x="26744" y="87355"/>
                  <a:pt x="26700" y="87310"/>
                </a:cubicBezTo>
                <a:lnTo>
                  <a:pt x="25003" y="85703"/>
                </a:lnTo>
                <a:lnTo>
                  <a:pt x="35696" y="85703"/>
                </a:lnTo>
                <a:cubicBezTo>
                  <a:pt x="39648" y="85703"/>
                  <a:pt x="42840" y="82510"/>
                  <a:pt x="42840" y="78559"/>
                </a:cubicBezTo>
                <a:cubicBezTo>
                  <a:pt x="42840" y="74608"/>
                  <a:pt x="39648" y="71415"/>
                  <a:pt x="35696" y="71415"/>
                </a:cubicBezTo>
                <a:lnTo>
                  <a:pt x="7144" y="71438"/>
                </a:lnTo>
                <a:cubicBezTo>
                  <a:pt x="5246" y="71438"/>
                  <a:pt x="3416" y="72197"/>
                  <a:pt x="2076" y="73558"/>
                </a:cubicBezTo>
                <a:cubicBezTo>
                  <a:pt x="737" y="74920"/>
                  <a:pt x="-22" y="76728"/>
                  <a:pt x="0" y="78648"/>
                </a:cubicBezTo>
                <a:lnTo>
                  <a:pt x="223" y="107000"/>
                </a:lnTo>
                <a:cubicBezTo>
                  <a:pt x="246" y="110951"/>
                  <a:pt x="3483" y="114121"/>
                  <a:pt x="7434" y="114077"/>
                </a:cubicBezTo>
                <a:cubicBezTo>
                  <a:pt x="11385" y="114032"/>
                  <a:pt x="14555" y="110817"/>
                  <a:pt x="14511" y="106866"/>
                </a:cubicBezTo>
                <a:lnTo>
                  <a:pt x="14421" y="95369"/>
                </a:lnTo>
                <a:lnTo>
                  <a:pt x="16810" y="97624"/>
                </a:lnTo>
                <a:cubicBezTo>
                  <a:pt x="27146" y="107915"/>
                  <a:pt x="41411" y="114300"/>
                  <a:pt x="57150" y="114300"/>
                </a:cubicBezTo>
                <a:cubicBezTo>
                  <a:pt x="85948" y="114300"/>
                  <a:pt x="109768" y="93003"/>
                  <a:pt x="113720" y="65298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15" name="Text 12"/>
          <p:cNvSpPr/>
          <p:nvPr/>
        </p:nvSpPr>
        <p:spPr>
          <a:xfrm>
            <a:off x="7764780" y="2598302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One Nation One Ration Card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764780" y="2788802"/>
            <a:ext cx="2657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Portable benefits across states via Aadhaar linkage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459980" y="303633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FF9933">
              <a:alpha val="20000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7509986" y="3093481"/>
            <a:ext cx="128588" cy="114300"/>
          </a:xfrm>
          <a:custGeom>
            <a:avLst/>
            <a:gdLst/>
            <a:ahLst/>
            <a:cxnLst/>
            <a:rect l="l" t="t" r="r" b="b"/>
            <a:pathLst>
              <a:path w="128588" h="114300">
                <a:moveTo>
                  <a:pt x="55364" y="19645"/>
                </a:moveTo>
                <a:lnTo>
                  <a:pt x="73223" y="19645"/>
                </a:lnTo>
                <a:lnTo>
                  <a:pt x="73223" y="30361"/>
                </a:lnTo>
                <a:lnTo>
                  <a:pt x="55364" y="30361"/>
                </a:lnTo>
                <a:lnTo>
                  <a:pt x="55364" y="19645"/>
                </a:lnTo>
                <a:close/>
                <a:moveTo>
                  <a:pt x="53578" y="7144"/>
                </a:moveTo>
                <a:cubicBezTo>
                  <a:pt x="47662" y="7144"/>
                  <a:pt x="42863" y="11943"/>
                  <a:pt x="42863" y="17859"/>
                </a:cubicBezTo>
                <a:lnTo>
                  <a:pt x="42863" y="32147"/>
                </a:lnTo>
                <a:cubicBezTo>
                  <a:pt x="42863" y="38063"/>
                  <a:pt x="47662" y="42863"/>
                  <a:pt x="53578" y="42863"/>
                </a:cubicBezTo>
                <a:lnTo>
                  <a:pt x="57150" y="42863"/>
                </a:lnTo>
                <a:lnTo>
                  <a:pt x="57150" y="50006"/>
                </a:lnTo>
                <a:lnTo>
                  <a:pt x="7144" y="50006"/>
                </a:lnTo>
                <a:cubicBezTo>
                  <a:pt x="3192" y="50006"/>
                  <a:pt x="0" y="53199"/>
                  <a:pt x="0" y="57150"/>
                </a:cubicBezTo>
                <a:cubicBezTo>
                  <a:pt x="0" y="61101"/>
                  <a:pt x="3192" y="64294"/>
                  <a:pt x="7144" y="64294"/>
                </a:cubicBezTo>
                <a:lnTo>
                  <a:pt x="28575" y="64294"/>
                </a:lnTo>
                <a:lnTo>
                  <a:pt x="28575" y="71438"/>
                </a:lnTo>
                <a:lnTo>
                  <a:pt x="25003" y="71438"/>
                </a:lnTo>
                <a:cubicBezTo>
                  <a:pt x="19087" y="71438"/>
                  <a:pt x="14288" y="76237"/>
                  <a:pt x="14288" y="82153"/>
                </a:cubicBezTo>
                <a:lnTo>
                  <a:pt x="14288" y="96441"/>
                </a:lnTo>
                <a:cubicBezTo>
                  <a:pt x="14288" y="102357"/>
                  <a:pt x="19087" y="107156"/>
                  <a:pt x="25003" y="107156"/>
                </a:cubicBezTo>
                <a:lnTo>
                  <a:pt x="46434" y="107156"/>
                </a:lnTo>
                <a:cubicBezTo>
                  <a:pt x="52350" y="107156"/>
                  <a:pt x="57150" y="102357"/>
                  <a:pt x="57150" y="96441"/>
                </a:cubicBezTo>
                <a:lnTo>
                  <a:pt x="57150" y="82153"/>
                </a:lnTo>
                <a:cubicBezTo>
                  <a:pt x="57150" y="76237"/>
                  <a:pt x="52350" y="71438"/>
                  <a:pt x="46434" y="71438"/>
                </a:cubicBezTo>
                <a:lnTo>
                  <a:pt x="42863" y="71438"/>
                </a:lnTo>
                <a:lnTo>
                  <a:pt x="42863" y="64294"/>
                </a:lnTo>
                <a:lnTo>
                  <a:pt x="85725" y="64294"/>
                </a:lnTo>
                <a:lnTo>
                  <a:pt x="85725" y="71438"/>
                </a:lnTo>
                <a:lnTo>
                  <a:pt x="82153" y="71438"/>
                </a:lnTo>
                <a:cubicBezTo>
                  <a:pt x="76237" y="71438"/>
                  <a:pt x="71438" y="76237"/>
                  <a:pt x="71438" y="82153"/>
                </a:cubicBezTo>
                <a:lnTo>
                  <a:pt x="71438" y="96441"/>
                </a:lnTo>
                <a:cubicBezTo>
                  <a:pt x="71438" y="102357"/>
                  <a:pt x="76237" y="107156"/>
                  <a:pt x="82153" y="107156"/>
                </a:cubicBezTo>
                <a:lnTo>
                  <a:pt x="103584" y="107156"/>
                </a:lnTo>
                <a:cubicBezTo>
                  <a:pt x="109500" y="107156"/>
                  <a:pt x="114300" y="102357"/>
                  <a:pt x="114300" y="96441"/>
                </a:cubicBezTo>
                <a:lnTo>
                  <a:pt x="114300" y="82153"/>
                </a:lnTo>
                <a:cubicBezTo>
                  <a:pt x="114300" y="76237"/>
                  <a:pt x="109500" y="71438"/>
                  <a:pt x="103584" y="71438"/>
                </a:cubicBezTo>
                <a:lnTo>
                  <a:pt x="100013" y="71438"/>
                </a:lnTo>
                <a:lnTo>
                  <a:pt x="100013" y="64294"/>
                </a:lnTo>
                <a:lnTo>
                  <a:pt x="121444" y="64294"/>
                </a:lnTo>
                <a:cubicBezTo>
                  <a:pt x="125395" y="64294"/>
                  <a:pt x="128588" y="61101"/>
                  <a:pt x="128588" y="57150"/>
                </a:cubicBezTo>
                <a:cubicBezTo>
                  <a:pt x="128588" y="53199"/>
                  <a:pt x="125395" y="50006"/>
                  <a:pt x="121444" y="50006"/>
                </a:cubicBezTo>
                <a:lnTo>
                  <a:pt x="71438" y="50006"/>
                </a:lnTo>
                <a:lnTo>
                  <a:pt x="71438" y="42863"/>
                </a:lnTo>
                <a:lnTo>
                  <a:pt x="75009" y="42863"/>
                </a:lnTo>
                <a:cubicBezTo>
                  <a:pt x="80925" y="42863"/>
                  <a:pt x="85725" y="38063"/>
                  <a:pt x="85725" y="32147"/>
                </a:cubicBezTo>
                <a:lnTo>
                  <a:pt x="85725" y="17859"/>
                </a:lnTo>
                <a:cubicBezTo>
                  <a:pt x="85725" y="11943"/>
                  <a:pt x="80925" y="7144"/>
                  <a:pt x="75009" y="7144"/>
                </a:cubicBezTo>
                <a:lnTo>
                  <a:pt x="53578" y="7144"/>
                </a:lnTo>
                <a:close/>
                <a:moveTo>
                  <a:pt x="100013" y="83939"/>
                </a:moveTo>
                <a:lnTo>
                  <a:pt x="101798" y="83939"/>
                </a:lnTo>
                <a:lnTo>
                  <a:pt x="101798" y="94655"/>
                </a:lnTo>
                <a:lnTo>
                  <a:pt x="83939" y="94655"/>
                </a:lnTo>
                <a:lnTo>
                  <a:pt x="83939" y="83939"/>
                </a:lnTo>
                <a:lnTo>
                  <a:pt x="100013" y="83939"/>
                </a:lnTo>
                <a:close/>
                <a:moveTo>
                  <a:pt x="42863" y="83939"/>
                </a:moveTo>
                <a:lnTo>
                  <a:pt x="44648" y="83939"/>
                </a:lnTo>
                <a:lnTo>
                  <a:pt x="44648" y="94655"/>
                </a:lnTo>
                <a:lnTo>
                  <a:pt x="26789" y="94655"/>
                </a:lnTo>
                <a:lnTo>
                  <a:pt x="26789" y="83939"/>
                </a:lnTo>
                <a:lnTo>
                  <a:pt x="42863" y="83939"/>
                </a:ln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19" name="Text 16"/>
          <p:cNvSpPr/>
          <p:nvPr/>
        </p:nvSpPr>
        <p:spPr>
          <a:xfrm>
            <a:off x="7764780" y="3017281"/>
            <a:ext cx="2609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PM Gati Shakti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764780" y="3207781"/>
            <a:ext cx="2600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16-ministry coordination for infrastructure planning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7459980" y="345531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B8860B">
              <a:alpha val="20000"/>
            </a:srgbClr>
          </a:solidFill>
          <a:ln/>
        </p:spPr>
      </p:sp>
      <p:sp>
        <p:nvSpPr>
          <p:cNvPr id="22" name="Shape 19"/>
          <p:cNvSpPr/>
          <p:nvPr/>
        </p:nvSpPr>
        <p:spPr>
          <a:xfrm>
            <a:off x="7517130" y="3512465"/>
            <a:ext cx="114300" cy="114300"/>
          </a:xfrm>
          <a:custGeom>
            <a:avLst/>
            <a:gdLst/>
            <a:ahLst/>
            <a:cxnLst/>
            <a:rect l="l" t="t" r="r" b="b"/>
            <a:pathLst>
              <a:path w="114300" h="114300">
                <a:moveTo>
                  <a:pt x="7144" y="7144"/>
                </a:moveTo>
                <a:cubicBezTo>
                  <a:pt x="11095" y="7144"/>
                  <a:pt x="14288" y="10336"/>
                  <a:pt x="14288" y="14288"/>
                </a:cubicBezTo>
                <a:lnTo>
                  <a:pt x="14288" y="89297"/>
                </a:lnTo>
                <a:cubicBezTo>
                  <a:pt x="14288" y="91261"/>
                  <a:pt x="15895" y="92869"/>
                  <a:pt x="17859" y="92869"/>
                </a:cubicBezTo>
                <a:lnTo>
                  <a:pt x="107156" y="92869"/>
                </a:lnTo>
                <a:cubicBezTo>
                  <a:pt x="111108" y="92869"/>
                  <a:pt x="114300" y="96061"/>
                  <a:pt x="114300" y="100013"/>
                </a:cubicBezTo>
                <a:cubicBezTo>
                  <a:pt x="114300" y="103964"/>
                  <a:pt x="111108" y="107156"/>
                  <a:pt x="107156" y="107156"/>
                </a:cubicBezTo>
                <a:lnTo>
                  <a:pt x="17859" y="107156"/>
                </a:lnTo>
                <a:cubicBezTo>
                  <a:pt x="7992" y="107156"/>
                  <a:pt x="0" y="99164"/>
                  <a:pt x="0" y="89297"/>
                </a:cubicBezTo>
                <a:lnTo>
                  <a:pt x="0" y="14288"/>
                </a:lnTo>
                <a:cubicBezTo>
                  <a:pt x="0" y="10336"/>
                  <a:pt x="3192" y="7144"/>
                  <a:pt x="7144" y="7144"/>
                </a:cubicBezTo>
                <a:close/>
                <a:moveTo>
                  <a:pt x="28575" y="21431"/>
                </a:moveTo>
                <a:cubicBezTo>
                  <a:pt x="28575" y="17480"/>
                  <a:pt x="31767" y="14288"/>
                  <a:pt x="35719" y="14288"/>
                </a:cubicBezTo>
                <a:lnTo>
                  <a:pt x="78581" y="14288"/>
                </a:lnTo>
                <a:cubicBezTo>
                  <a:pt x="82533" y="14288"/>
                  <a:pt x="85725" y="17480"/>
                  <a:pt x="85725" y="21431"/>
                </a:cubicBezTo>
                <a:cubicBezTo>
                  <a:pt x="85725" y="25383"/>
                  <a:pt x="82533" y="28575"/>
                  <a:pt x="78581" y="28575"/>
                </a:cubicBezTo>
                <a:lnTo>
                  <a:pt x="35719" y="28575"/>
                </a:lnTo>
                <a:cubicBezTo>
                  <a:pt x="31767" y="28575"/>
                  <a:pt x="28575" y="25383"/>
                  <a:pt x="28575" y="21431"/>
                </a:cubicBezTo>
                <a:close/>
                <a:moveTo>
                  <a:pt x="35719" y="39291"/>
                </a:moveTo>
                <a:lnTo>
                  <a:pt x="64294" y="39291"/>
                </a:lnTo>
                <a:cubicBezTo>
                  <a:pt x="68245" y="39291"/>
                  <a:pt x="71438" y="42483"/>
                  <a:pt x="71438" y="46434"/>
                </a:cubicBezTo>
                <a:cubicBezTo>
                  <a:pt x="71438" y="50386"/>
                  <a:pt x="68245" y="53578"/>
                  <a:pt x="64294" y="53578"/>
                </a:cubicBezTo>
                <a:lnTo>
                  <a:pt x="35719" y="53578"/>
                </a:lnTo>
                <a:cubicBezTo>
                  <a:pt x="31767" y="53578"/>
                  <a:pt x="28575" y="50386"/>
                  <a:pt x="28575" y="46434"/>
                </a:cubicBezTo>
                <a:cubicBezTo>
                  <a:pt x="28575" y="42483"/>
                  <a:pt x="31767" y="39291"/>
                  <a:pt x="35719" y="39291"/>
                </a:cubicBezTo>
                <a:close/>
                <a:moveTo>
                  <a:pt x="35719" y="64294"/>
                </a:moveTo>
                <a:lnTo>
                  <a:pt x="92869" y="64294"/>
                </a:lnTo>
                <a:cubicBezTo>
                  <a:pt x="96820" y="64294"/>
                  <a:pt x="100013" y="67486"/>
                  <a:pt x="100013" y="71438"/>
                </a:cubicBezTo>
                <a:cubicBezTo>
                  <a:pt x="100013" y="75389"/>
                  <a:pt x="96820" y="78581"/>
                  <a:pt x="92869" y="78581"/>
                </a:cubicBezTo>
                <a:lnTo>
                  <a:pt x="35719" y="78581"/>
                </a:lnTo>
                <a:cubicBezTo>
                  <a:pt x="31767" y="78581"/>
                  <a:pt x="28575" y="75389"/>
                  <a:pt x="28575" y="71438"/>
                </a:cubicBezTo>
                <a:cubicBezTo>
                  <a:pt x="28575" y="67486"/>
                  <a:pt x="31767" y="64294"/>
                  <a:pt x="35719" y="64294"/>
                </a:cubicBezTo>
                <a:close/>
              </a:path>
            </a:pathLst>
          </a:custGeom>
          <a:solidFill>
            <a:srgbClr val="B8860B"/>
          </a:solidFill>
          <a:ln/>
        </p:spPr>
      </p:sp>
      <p:sp>
        <p:nvSpPr>
          <p:cNvPr id="23" name="Text 20"/>
          <p:cNvSpPr/>
          <p:nvPr/>
        </p:nvSpPr>
        <p:spPr>
          <a:xfrm>
            <a:off x="7764780" y="3436265"/>
            <a:ext cx="2533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Dashboards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7764780" y="3626765"/>
            <a:ext cx="25241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8F9FA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PM monitors all schemes through live data feeds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7303770" y="4057177"/>
            <a:ext cx="4503420" cy="1417320"/>
          </a:xfrm>
          <a:custGeom>
            <a:avLst/>
            <a:gdLst/>
            <a:ahLst/>
            <a:cxnLst/>
            <a:rect l="l" t="t" r="r" b="b"/>
            <a:pathLst>
              <a:path w="4503420" h="1417320">
                <a:moveTo>
                  <a:pt x="76195" y="0"/>
                </a:moveTo>
                <a:lnTo>
                  <a:pt x="4427225" y="0"/>
                </a:lnTo>
                <a:cubicBezTo>
                  <a:pt x="4469306" y="0"/>
                  <a:pt x="4503420" y="34114"/>
                  <a:pt x="4503420" y="76195"/>
                </a:cubicBezTo>
                <a:lnTo>
                  <a:pt x="4503420" y="1341125"/>
                </a:lnTo>
                <a:cubicBezTo>
                  <a:pt x="4503420" y="1383206"/>
                  <a:pt x="4469306" y="1417320"/>
                  <a:pt x="4427225" y="1417320"/>
                </a:cubicBezTo>
                <a:lnTo>
                  <a:pt x="76195" y="1417320"/>
                </a:lnTo>
                <a:cubicBezTo>
                  <a:pt x="34114" y="1417320"/>
                  <a:pt x="0" y="1383206"/>
                  <a:pt x="0" y="134112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B8860B">
              <a:alpha val="10196"/>
            </a:srgbClr>
          </a:solidFill>
          <a:ln w="10160">
            <a:solidFill>
              <a:srgbClr val="B8860B">
                <a:alpha val="30196"/>
              </a:srgbClr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7421880" y="4175285"/>
            <a:ext cx="4343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B886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Outcomes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7440930" y="451056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28" name="Text 25"/>
          <p:cNvSpPr/>
          <p:nvPr/>
        </p:nvSpPr>
        <p:spPr>
          <a:xfrm>
            <a:off x="7650480" y="4480085"/>
            <a:ext cx="4105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10+ crore fake beneficiaries eliminated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7440930" y="473916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0" name="Text 27"/>
          <p:cNvSpPr/>
          <p:nvPr/>
        </p:nvSpPr>
        <p:spPr>
          <a:xfrm>
            <a:off x="7650480" y="4708685"/>
            <a:ext cx="4105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₹2.73+ lakh crore leakage prevented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7440930" y="496776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2" name="Text 29"/>
          <p:cNvSpPr/>
          <p:nvPr/>
        </p:nvSpPr>
        <p:spPr>
          <a:xfrm>
            <a:off x="7650480" y="4937285"/>
            <a:ext cx="4105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300+ schemes on DBT platform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7440930" y="519636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4" name="Text 31"/>
          <p:cNvSpPr/>
          <p:nvPr/>
        </p:nvSpPr>
        <p:spPr>
          <a:xfrm>
            <a:off x="7650480" y="5165885"/>
            <a:ext cx="4105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8F9FA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100% transparent procurement via GeM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384810" y="5855969"/>
            <a:ext cx="11418570" cy="617220"/>
          </a:xfrm>
          <a:custGeom>
            <a:avLst/>
            <a:gdLst/>
            <a:ahLst/>
            <a:cxnLst/>
            <a:rect l="l" t="t" r="r" b="b"/>
            <a:pathLst>
              <a:path w="11418570" h="617220">
                <a:moveTo>
                  <a:pt x="76202" y="0"/>
                </a:moveTo>
                <a:lnTo>
                  <a:pt x="11342368" y="0"/>
                </a:lnTo>
                <a:cubicBezTo>
                  <a:pt x="11384453" y="0"/>
                  <a:pt x="11418570" y="34117"/>
                  <a:pt x="11418570" y="76202"/>
                </a:cubicBezTo>
                <a:lnTo>
                  <a:pt x="11418570" y="541018"/>
                </a:lnTo>
                <a:cubicBezTo>
                  <a:pt x="11418570" y="583103"/>
                  <a:pt x="11384453" y="617220"/>
                  <a:pt x="11342368" y="617220"/>
                </a:cubicBezTo>
                <a:lnTo>
                  <a:pt x="76202" y="617220"/>
                </a:lnTo>
                <a:cubicBezTo>
                  <a:pt x="34117" y="617220"/>
                  <a:pt x="0" y="583103"/>
                  <a:pt x="0" y="54101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9933">
              <a:alpha val="10196"/>
            </a:srgbClr>
          </a:solidFill>
          <a:ln w="10160">
            <a:solidFill>
              <a:srgbClr val="FF9933">
                <a:alpha val="30196"/>
              </a:srgbClr>
            </a:solidFill>
            <a:prstDash val="solid"/>
          </a:ln>
        </p:spPr>
      </p:sp>
      <p:sp>
        <p:nvSpPr>
          <p:cNvPr id="36" name="Shape 33"/>
          <p:cNvSpPr/>
          <p:nvPr/>
        </p:nvSpPr>
        <p:spPr>
          <a:xfrm>
            <a:off x="564237" y="6004559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108321" y="54825"/>
                </a:moveTo>
                <a:cubicBezTo>
                  <a:pt x="111498" y="53965"/>
                  <a:pt x="114832" y="55476"/>
                  <a:pt x="116265" y="58419"/>
                </a:cubicBezTo>
                <a:lnTo>
                  <a:pt x="121109" y="68212"/>
                </a:lnTo>
                <a:cubicBezTo>
                  <a:pt x="123792" y="68576"/>
                  <a:pt x="126422" y="69306"/>
                  <a:pt x="128896" y="70321"/>
                </a:cubicBezTo>
                <a:lnTo>
                  <a:pt x="138012" y="64253"/>
                </a:lnTo>
                <a:cubicBezTo>
                  <a:pt x="140747" y="62430"/>
                  <a:pt x="144367" y="62794"/>
                  <a:pt x="146685" y="65112"/>
                </a:cubicBezTo>
                <a:lnTo>
                  <a:pt x="151686" y="70113"/>
                </a:lnTo>
                <a:cubicBezTo>
                  <a:pt x="154004" y="72431"/>
                  <a:pt x="154368" y="76077"/>
                  <a:pt x="152545" y="78786"/>
                </a:cubicBezTo>
                <a:lnTo>
                  <a:pt x="146477" y="87876"/>
                </a:lnTo>
                <a:cubicBezTo>
                  <a:pt x="146971" y="89100"/>
                  <a:pt x="147414" y="90376"/>
                  <a:pt x="147779" y="91704"/>
                </a:cubicBezTo>
                <a:cubicBezTo>
                  <a:pt x="148144" y="93032"/>
                  <a:pt x="148378" y="94335"/>
                  <a:pt x="148560" y="95663"/>
                </a:cubicBezTo>
                <a:lnTo>
                  <a:pt x="158379" y="100507"/>
                </a:lnTo>
                <a:cubicBezTo>
                  <a:pt x="161322" y="101966"/>
                  <a:pt x="162833" y="105300"/>
                  <a:pt x="161973" y="108451"/>
                </a:cubicBezTo>
                <a:lnTo>
                  <a:pt x="160150" y="115275"/>
                </a:lnTo>
                <a:cubicBezTo>
                  <a:pt x="159291" y="118426"/>
                  <a:pt x="156348" y="120562"/>
                  <a:pt x="153066" y="120354"/>
                </a:cubicBezTo>
                <a:lnTo>
                  <a:pt x="142127" y="119650"/>
                </a:lnTo>
                <a:cubicBezTo>
                  <a:pt x="140486" y="121760"/>
                  <a:pt x="138585" y="123713"/>
                  <a:pt x="136423" y="125380"/>
                </a:cubicBezTo>
                <a:lnTo>
                  <a:pt x="137127" y="136293"/>
                </a:lnTo>
                <a:cubicBezTo>
                  <a:pt x="137335" y="139575"/>
                  <a:pt x="135199" y="142544"/>
                  <a:pt x="132048" y="143377"/>
                </a:cubicBezTo>
                <a:lnTo>
                  <a:pt x="125224" y="145200"/>
                </a:lnTo>
                <a:cubicBezTo>
                  <a:pt x="122047" y="146060"/>
                  <a:pt x="118739" y="144549"/>
                  <a:pt x="117280" y="141606"/>
                </a:cubicBezTo>
                <a:lnTo>
                  <a:pt x="112436" y="131813"/>
                </a:lnTo>
                <a:cubicBezTo>
                  <a:pt x="109753" y="131449"/>
                  <a:pt x="107123" y="130719"/>
                  <a:pt x="104648" y="129704"/>
                </a:cubicBezTo>
                <a:lnTo>
                  <a:pt x="95533" y="135772"/>
                </a:lnTo>
                <a:cubicBezTo>
                  <a:pt x="92798" y="137595"/>
                  <a:pt x="89178" y="137231"/>
                  <a:pt x="86860" y="134913"/>
                </a:cubicBezTo>
                <a:lnTo>
                  <a:pt x="81859" y="129912"/>
                </a:lnTo>
                <a:cubicBezTo>
                  <a:pt x="79541" y="127594"/>
                  <a:pt x="79177" y="123974"/>
                  <a:pt x="81000" y="121239"/>
                </a:cubicBezTo>
                <a:lnTo>
                  <a:pt x="87068" y="112123"/>
                </a:lnTo>
                <a:cubicBezTo>
                  <a:pt x="86573" y="110899"/>
                  <a:pt x="86131" y="109623"/>
                  <a:pt x="85766" y="108295"/>
                </a:cubicBezTo>
                <a:cubicBezTo>
                  <a:pt x="85401" y="106966"/>
                  <a:pt x="85167" y="105638"/>
                  <a:pt x="84985" y="104336"/>
                </a:cubicBezTo>
                <a:lnTo>
                  <a:pt x="75166" y="99492"/>
                </a:lnTo>
                <a:cubicBezTo>
                  <a:pt x="72223" y="98033"/>
                  <a:pt x="70738" y="94699"/>
                  <a:pt x="71571" y="91548"/>
                </a:cubicBezTo>
                <a:lnTo>
                  <a:pt x="73395" y="84724"/>
                </a:lnTo>
                <a:cubicBezTo>
                  <a:pt x="74254" y="81573"/>
                  <a:pt x="77197" y="79437"/>
                  <a:pt x="80479" y="79645"/>
                </a:cubicBezTo>
                <a:lnTo>
                  <a:pt x="91392" y="80349"/>
                </a:lnTo>
                <a:cubicBezTo>
                  <a:pt x="93032" y="78239"/>
                  <a:pt x="94934" y="76286"/>
                  <a:pt x="97095" y="74619"/>
                </a:cubicBezTo>
                <a:lnTo>
                  <a:pt x="96392" y="63732"/>
                </a:lnTo>
                <a:cubicBezTo>
                  <a:pt x="96184" y="60450"/>
                  <a:pt x="98320" y="57481"/>
                  <a:pt x="101471" y="56648"/>
                </a:cubicBezTo>
                <a:lnTo>
                  <a:pt x="108295" y="54825"/>
                </a:lnTo>
                <a:close/>
                <a:moveTo>
                  <a:pt x="116785" y="88553"/>
                </a:moveTo>
                <a:cubicBezTo>
                  <a:pt x="110461" y="88560"/>
                  <a:pt x="105331" y="93701"/>
                  <a:pt x="105339" y="100026"/>
                </a:cubicBezTo>
                <a:cubicBezTo>
                  <a:pt x="105346" y="106350"/>
                  <a:pt x="110487" y="111479"/>
                  <a:pt x="116811" y="111472"/>
                </a:cubicBezTo>
                <a:cubicBezTo>
                  <a:pt x="123136" y="111465"/>
                  <a:pt x="128265" y="106324"/>
                  <a:pt x="128258" y="99999"/>
                </a:cubicBezTo>
                <a:cubicBezTo>
                  <a:pt x="128251" y="93675"/>
                  <a:pt x="123110" y="88546"/>
                  <a:pt x="116785" y="88553"/>
                </a:cubicBezTo>
                <a:close/>
                <a:moveTo>
                  <a:pt x="58575" y="-11850"/>
                </a:moveTo>
                <a:lnTo>
                  <a:pt x="65399" y="-10027"/>
                </a:lnTo>
                <a:cubicBezTo>
                  <a:pt x="68550" y="-9168"/>
                  <a:pt x="70686" y="-6199"/>
                  <a:pt x="70478" y="-2943"/>
                </a:cubicBezTo>
                <a:lnTo>
                  <a:pt x="69774" y="7944"/>
                </a:lnTo>
                <a:cubicBezTo>
                  <a:pt x="71936" y="9611"/>
                  <a:pt x="73837" y="11538"/>
                  <a:pt x="75478" y="13674"/>
                </a:cubicBezTo>
                <a:lnTo>
                  <a:pt x="86417" y="12970"/>
                </a:lnTo>
                <a:cubicBezTo>
                  <a:pt x="89673" y="12762"/>
                  <a:pt x="92642" y="14898"/>
                  <a:pt x="93501" y="18049"/>
                </a:cubicBezTo>
                <a:lnTo>
                  <a:pt x="95324" y="24873"/>
                </a:lnTo>
                <a:cubicBezTo>
                  <a:pt x="96158" y="28024"/>
                  <a:pt x="94673" y="31358"/>
                  <a:pt x="91730" y="32817"/>
                </a:cubicBezTo>
                <a:lnTo>
                  <a:pt x="81911" y="37661"/>
                </a:lnTo>
                <a:cubicBezTo>
                  <a:pt x="81729" y="38989"/>
                  <a:pt x="81469" y="40318"/>
                  <a:pt x="81130" y="41620"/>
                </a:cubicBezTo>
                <a:cubicBezTo>
                  <a:pt x="80791" y="42922"/>
                  <a:pt x="80323" y="44224"/>
                  <a:pt x="79828" y="45448"/>
                </a:cubicBezTo>
                <a:lnTo>
                  <a:pt x="85896" y="54564"/>
                </a:lnTo>
                <a:cubicBezTo>
                  <a:pt x="87719" y="57299"/>
                  <a:pt x="87355" y="60919"/>
                  <a:pt x="85037" y="63237"/>
                </a:cubicBezTo>
                <a:lnTo>
                  <a:pt x="80036" y="68238"/>
                </a:lnTo>
                <a:cubicBezTo>
                  <a:pt x="77718" y="70556"/>
                  <a:pt x="74098" y="70920"/>
                  <a:pt x="71363" y="69097"/>
                </a:cubicBezTo>
                <a:lnTo>
                  <a:pt x="62247" y="63029"/>
                </a:lnTo>
                <a:cubicBezTo>
                  <a:pt x="59773" y="64044"/>
                  <a:pt x="57143" y="64774"/>
                  <a:pt x="54460" y="65138"/>
                </a:cubicBezTo>
                <a:lnTo>
                  <a:pt x="49616" y="74931"/>
                </a:lnTo>
                <a:cubicBezTo>
                  <a:pt x="48157" y="77874"/>
                  <a:pt x="44823" y="79359"/>
                  <a:pt x="41672" y="78525"/>
                </a:cubicBezTo>
                <a:lnTo>
                  <a:pt x="34848" y="76702"/>
                </a:lnTo>
                <a:cubicBezTo>
                  <a:pt x="31671" y="75843"/>
                  <a:pt x="29561" y="72874"/>
                  <a:pt x="29769" y="69618"/>
                </a:cubicBezTo>
                <a:lnTo>
                  <a:pt x="30473" y="58705"/>
                </a:lnTo>
                <a:cubicBezTo>
                  <a:pt x="28311" y="57038"/>
                  <a:pt x="26410" y="55111"/>
                  <a:pt x="24769" y="52975"/>
                </a:cubicBezTo>
                <a:lnTo>
                  <a:pt x="13830" y="53679"/>
                </a:lnTo>
                <a:cubicBezTo>
                  <a:pt x="10574" y="53887"/>
                  <a:pt x="7605" y="51751"/>
                  <a:pt x="6746" y="48600"/>
                </a:cubicBezTo>
                <a:lnTo>
                  <a:pt x="4922" y="41776"/>
                </a:lnTo>
                <a:cubicBezTo>
                  <a:pt x="4089" y="38625"/>
                  <a:pt x="5574" y="35291"/>
                  <a:pt x="8517" y="33832"/>
                </a:cubicBezTo>
                <a:lnTo>
                  <a:pt x="18336" y="28988"/>
                </a:lnTo>
                <a:cubicBezTo>
                  <a:pt x="18518" y="27660"/>
                  <a:pt x="18778" y="26357"/>
                  <a:pt x="19117" y="25029"/>
                </a:cubicBezTo>
                <a:cubicBezTo>
                  <a:pt x="19482" y="23701"/>
                  <a:pt x="19898" y="22425"/>
                  <a:pt x="20419" y="21201"/>
                </a:cubicBezTo>
                <a:lnTo>
                  <a:pt x="14351" y="12111"/>
                </a:lnTo>
                <a:cubicBezTo>
                  <a:pt x="12528" y="9376"/>
                  <a:pt x="12892" y="5756"/>
                  <a:pt x="15210" y="3438"/>
                </a:cubicBezTo>
                <a:lnTo>
                  <a:pt x="20211" y="-1563"/>
                </a:lnTo>
                <a:cubicBezTo>
                  <a:pt x="22529" y="-3881"/>
                  <a:pt x="26149" y="-4245"/>
                  <a:pt x="28884" y="-2422"/>
                </a:cubicBezTo>
                <a:lnTo>
                  <a:pt x="38000" y="3646"/>
                </a:lnTo>
                <a:cubicBezTo>
                  <a:pt x="40474" y="2631"/>
                  <a:pt x="43104" y="1901"/>
                  <a:pt x="45787" y="1537"/>
                </a:cubicBezTo>
                <a:lnTo>
                  <a:pt x="50631" y="-8256"/>
                </a:lnTo>
                <a:cubicBezTo>
                  <a:pt x="52090" y="-11199"/>
                  <a:pt x="55398" y="-12684"/>
                  <a:pt x="58575" y="-11850"/>
                </a:cubicBezTo>
                <a:close/>
                <a:moveTo>
                  <a:pt x="50110" y="21878"/>
                </a:moveTo>
                <a:cubicBezTo>
                  <a:pt x="43786" y="21878"/>
                  <a:pt x="38651" y="27013"/>
                  <a:pt x="38651" y="33337"/>
                </a:cubicBezTo>
                <a:cubicBezTo>
                  <a:pt x="38651" y="39662"/>
                  <a:pt x="43786" y="44797"/>
                  <a:pt x="50110" y="44797"/>
                </a:cubicBezTo>
                <a:cubicBezTo>
                  <a:pt x="56435" y="44797"/>
                  <a:pt x="61570" y="39662"/>
                  <a:pt x="61570" y="33337"/>
                </a:cubicBezTo>
                <a:cubicBezTo>
                  <a:pt x="61570" y="27013"/>
                  <a:pt x="56435" y="21878"/>
                  <a:pt x="50110" y="21878"/>
                </a:cubicBezTo>
                <a:close/>
              </a:path>
            </a:pathLst>
          </a:custGeom>
          <a:solidFill>
            <a:srgbClr val="FF9933"/>
          </a:solidFill>
          <a:ln/>
        </p:spPr>
      </p:sp>
      <p:sp>
        <p:nvSpPr>
          <p:cNvPr id="37" name="Text 34"/>
          <p:cNvSpPr/>
          <p:nvPr/>
        </p:nvSpPr>
        <p:spPr>
          <a:xfrm>
            <a:off x="698182" y="5974082"/>
            <a:ext cx="110204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B886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Governance Significance: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The integrated operating system has created 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highlight>
                  <a:srgbClr val="B8860B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end-to-end transparency </a:t>
            </a:r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— from policy formulation to beneficiary receipt — with real-time visibility at every layer.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Bharat: Civilizational State to Global Knowledge Superpower</dc:title>
  <dc:subject>Bharat: Civilizational State to Global Knowledge Superpower</dc:subject>
  <dc:creator>Kimi</dc:creator>
  <cp:lastModifiedBy>Kimi</cp:lastModifiedBy>
  <cp:revision>1</cp:revision>
  <dcterms:created xsi:type="dcterms:W3CDTF">2026-02-13T14:59:05Z</dcterms:created>
  <dcterms:modified xsi:type="dcterms:W3CDTF">2026-02-13T14:59:05Z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{"Label":"Bharat: Civilizational State to Global Knowledge Superpower","ContentProducer":"001191110108MACG2KBH8F10000","ProduceID":"19c577d8-ad92-8b14-8000-00004c438c7b","ReservedCode1":"","ContentPropagator":"001191110108MACG2KBH8F20000","PropagateID":"19c577d8-ad92-8b14-8000-00004c438c7b","ReservedCode2":""}</vt:lpwstr>
  </property>
</Properties>
</file>